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  <p:sldMasterId id="2147483708" r:id="rId2"/>
  </p:sldMasterIdLst>
  <p:notesMasterIdLst>
    <p:notesMasterId r:id="rId5"/>
  </p:notesMasterIdLst>
  <p:handoutMasterIdLst>
    <p:handoutMasterId r:id="rId6"/>
  </p:handoutMasterIdLst>
  <p:sldIdLst>
    <p:sldId id="294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BA9D173-AEF1-E446-8FC0-1489CBCED4D0}">
          <p14:sldIdLst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CAF17"/>
    <a:srgbClr val="152456"/>
    <a:srgbClr val="58B7DD"/>
    <a:srgbClr val="CCD2EB"/>
    <a:srgbClr val="FFDD7F"/>
    <a:srgbClr val="C8E9EF"/>
    <a:srgbClr val="A0672D"/>
    <a:srgbClr val="AF1F8E"/>
    <a:srgbClr val="6E6B23"/>
    <a:srgbClr val="467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 snapToObjects="1">
      <p:cViewPr>
        <p:scale>
          <a:sx n="75" d="100"/>
          <a:sy n="75" d="100"/>
        </p:scale>
        <p:origin x="-72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B540-18C9-BE49-AF94-A91EEAA6CBC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BD28-52D0-1B45-8F99-7BA95B7C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7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0257B-2685-7C42-A23A-3F65294356E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CAED8-A2D7-9844-A9E8-1212CBD8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8001000" cy="2593975"/>
          </a:xfrm>
        </p:spPr>
        <p:txBody>
          <a:bodyPr anchor="b"/>
          <a:lstStyle>
            <a:lvl1pPr>
              <a:defRPr sz="4000" b="1">
                <a:ln>
                  <a:noFill/>
                </a:ln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80010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58B7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2133600" cy="365125"/>
          </a:xfrm>
        </p:spPr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057"/>
            <a:ext cx="8229600" cy="1169753"/>
          </a:xfr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2088413"/>
            <a:ext cx="9144000" cy="2438400"/>
          </a:xfrm>
          <a:solidFill>
            <a:srgbClr val="58B7DD">
              <a:alpha val="24000"/>
            </a:srgbClr>
          </a:solidFill>
          <a:ln>
            <a:noFill/>
          </a:ln>
        </p:spPr>
        <p:txBody>
          <a:bodyPr anchor="ctr" anchorCtr="0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755"/>
            <a:ext cx="8229600" cy="1120676"/>
          </a:xfr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88593"/>
            <a:ext cx="4023360" cy="3897325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2388593"/>
            <a:ext cx="4023360" cy="38973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216089"/>
            <a:ext cx="4023359" cy="79621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CAF1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1751" y="1216088"/>
            <a:ext cx="3905049" cy="7962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CAF1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2135010"/>
            <a:ext cx="4023360" cy="4150908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781752" y="2135010"/>
            <a:ext cx="3905048" cy="4150908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813438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1063416"/>
            <a:ext cx="8134380" cy="442298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813438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58B7D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057"/>
            <a:ext cx="8229600" cy="1169753"/>
          </a:xfrm>
        </p:spPr>
        <p:txBody>
          <a:bodyPr/>
          <a:lstStyle>
            <a:lvl1pPr>
              <a:defRPr>
                <a:solidFill>
                  <a:srgbClr val="FFDD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CAF17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CAF17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CAF17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CAF17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FCAF17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088413"/>
            <a:ext cx="9144000" cy="2438400"/>
          </a:xfrm>
          <a:solidFill>
            <a:srgbClr val="58B7DD">
              <a:alpha val="24000"/>
            </a:srgbClr>
          </a:solidFill>
          <a:ln>
            <a:noFill/>
          </a:ln>
        </p:spPr>
        <p:txBody>
          <a:bodyPr anchor="ctr" anchorCtr="0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6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755"/>
            <a:ext cx="8229600" cy="1120676"/>
          </a:xfrm>
        </p:spPr>
        <p:txBody>
          <a:bodyPr/>
          <a:lstStyle>
            <a:lvl1pPr>
              <a:defRPr>
                <a:solidFill>
                  <a:srgbClr val="FFDD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88594"/>
            <a:ext cx="4023360" cy="3905312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2388593"/>
            <a:ext cx="4023360" cy="39053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3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6089"/>
            <a:ext cx="3849830" cy="79621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FDD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8683" y="1216088"/>
            <a:ext cx="3905048" cy="7962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FDD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2135010"/>
            <a:ext cx="3849830" cy="4094997"/>
          </a:xfrm>
        </p:spPr>
        <p:txBody>
          <a:bodyPr>
            <a:normAutofit/>
          </a:bodyPr>
          <a:lstStyle>
            <a:lvl1pPr>
              <a:buClr>
                <a:srgbClr val="58B7DD"/>
              </a:buClr>
              <a:defRPr sz="1800" baseline="0"/>
            </a:lvl1pPr>
            <a:lvl2pPr>
              <a:buClr>
                <a:srgbClr val="58B7DD"/>
              </a:buClr>
              <a:defRPr sz="1600"/>
            </a:lvl2pPr>
            <a:lvl3pPr>
              <a:buClr>
                <a:srgbClr val="58B7DD"/>
              </a:buClr>
              <a:defRPr sz="1400"/>
            </a:lvl3pPr>
            <a:lvl4pPr>
              <a:buClr>
                <a:srgbClr val="58B7DD"/>
              </a:buClr>
              <a:defRPr sz="1200"/>
            </a:lvl4pPr>
            <a:lvl5pPr>
              <a:buClr>
                <a:srgbClr val="58B7DD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468683" y="2135010"/>
            <a:ext cx="3905048" cy="4094997"/>
          </a:xfrm>
        </p:spPr>
        <p:txBody>
          <a:bodyPr>
            <a:normAutofit/>
          </a:bodyPr>
          <a:lstStyle>
            <a:lvl1pPr>
              <a:buClr>
                <a:srgbClr val="58B7DD"/>
              </a:buClr>
              <a:defRPr sz="1800" baseline="0"/>
            </a:lvl1pPr>
            <a:lvl2pPr>
              <a:buClr>
                <a:srgbClr val="58B7DD"/>
              </a:buClr>
              <a:defRPr sz="1600"/>
            </a:lvl2pPr>
            <a:lvl3pPr>
              <a:buClr>
                <a:srgbClr val="58B7DD"/>
              </a:buClr>
              <a:defRPr sz="1400"/>
            </a:lvl3pPr>
            <a:lvl4pPr>
              <a:buClr>
                <a:srgbClr val="58B7DD"/>
              </a:buClr>
              <a:defRPr sz="1200"/>
            </a:lvl4pPr>
            <a:lvl5pPr>
              <a:buClr>
                <a:srgbClr val="58B7DD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5819" y="6466444"/>
            <a:ext cx="498719" cy="396240"/>
          </a:xfrm>
          <a:prstGeom prst="bracketPair">
            <a:avLst>
              <a:gd name="adj" fmla="val 17949"/>
            </a:avLst>
          </a:prstGeom>
          <a:ln>
            <a:noFill/>
          </a:ln>
        </p:spPr>
        <p:txBody>
          <a:bodyPr/>
          <a:lstStyle/>
          <a:p>
            <a:fld id="{A53B1881-906C-8E44-84D4-7C6F0A00D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1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4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813438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1063416"/>
            <a:ext cx="8134380" cy="442298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813438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678B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524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4000" b="1">
                <a:ln>
                  <a:noFill/>
                </a:ln>
                <a:solidFill>
                  <a:srgbClr val="15245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438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58B7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11704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332"/>
            <a:ext cx="8229600" cy="388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5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none" spc="-100" baseline="0">
          <a:ln>
            <a:noFill/>
          </a:ln>
          <a:solidFill>
            <a:srgbClr val="FFDD7F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1614"/>
            <a:ext cx="8229600" cy="12351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331"/>
            <a:ext cx="8229600" cy="39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none" spc="-100" baseline="0">
          <a:ln>
            <a:noFill/>
          </a:ln>
          <a:solidFill>
            <a:srgbClr val="FCAF17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58B7DD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58B7DD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58B7DD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58B7D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58B7DD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0071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Physical Therapy – Career Checklist</a:t>
            </a:r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Register for Symplicity (https://jefferson-csm.symplicity.com)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Student Organizations Fair to identify student organizations to join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 your resume – use Jefferson.edu/resumes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network with employers and learn about sites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National Student Conclave and PPTA conferences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Network at your ICE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Explore summer</a:t>
            </a:r>
            <a:r>
              <a:rPr lang="en-US" sz="1100" i="1" dirty="0"/>
              <a:t> </a:t>
            </a:r>
            <a:r>
              <a:rPr lang="en-US" sz="1100" dirty="0"/>
              <a:t>clinical education experiences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Complete a mock interview to prepare for clinical education placement meetings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resume with ICE information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expand network and learn how to maximize clinical education experiences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LinkedIn or Networking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PT-only presentation on successful conferencing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Renew professional association memberships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Summer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APTA NEXT Conference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update network contacts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Interviewing and </a:t>
            </a:r>
            <a:r>
              <a:rPr lang="en-US" sz="1100" dirty="0" err="1"/>
              <a:t>Portfolium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 portfolio on </a:t>
            </a:r>
            <a:r>
              <a:rPr lang="en-US" sz="1100" dirty="0" err="1"/>
              <a:t>Portfolium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Schedule informational interviews or shadowing experiences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Explore professional association and employer networking opportunities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National Student Conclave and PPTA conferences</a:t>
            </a:r>
            <a:r>
              <a:rPr lang="en-US" sz="1100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research prospective employers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Update your resume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Job Search </a:t>
            </a:r>
            <a:r>
              <a:rPr lang="en-US" sz="1100" dirty="0" err="1"/>
              <a:t>Bootcamp</a:t>
            </a:r>
            <a:r>
              <a:rPr lang="en-US" sz="1100" dirty="0"/>
              <a:t> workshop/webinar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Begin researching prospective 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APTA CSM conference</a:t>
            </a:r>
            <a:endParaRPr lang="en-US" sz="1100" dirty="0" smtClean="0"/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Summer </a:t>
            </a:r>
            <a:endParaRPr lang="en-US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APTA NEXT Conference</a:t>
            </a:r>
          </a:p>
        </p:txBody>
      </p:sp>
    </p:spTree>
    <p:extLst>
      <p:ext uri="{BB962C8B-B14F-4D97-AF65-F5344CB8AC3E}">
        <p14:creationId xmlns:p14="http://schemas.microsoft.com/office/powerpoint/2010/main" val="9779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PT – Career Checklist, cont.</a:t>
            </a:r>
            <a:endParaRPr lang="en-US" sz="36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learn about hiring expectations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Interviewing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Update your LinkedIn profile, portfolio, and resume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Schedule informational interviews or shadowing experiences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Complete a mock interview to prepare for interviews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National Student Conclave and PPTA conferences</a:t>
            </a:r>
            <a:r>
              <a:rPr lang="en-US" sz="11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Request references from faculty and clinical supervisors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APTA and CSM conferences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launch your job search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Register for boards </a:t>
            </a:r>
            <a:r>
              <a:rPr lang="en-US" sz="1100" b="1" dirty="0"/>
              <a:t>- </a:t>
            </a:r>
            <a:r>
              <a:rPr lang="en-US" sz="1100" dirty="0"/>
              <a:t>NPTE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Apply for positions (starting 3 months before you can begin work) – utilize Symplicity!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Salary Negotiation</a:t>
            </a: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460375" y="5943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1000" dirty="0"/>
              <a:t>jefferson-csm.symplicity.com</a:t>
            </a:r>
          </a:p>
          <a:p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233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rk_Jefferson">
  <a:themeElements>
    <a:clrScheme name="Jefferson Palette widescreen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4678BC"/>
      </a:accent1>
      <a:accent2>
        <a:srgbClr val="A0672D"/>
      </a:accent2>
      <a:accent3>
        <a:srgbClr val="700052"/>
      </a:accent3>
      <a:accent4>
        <a:srgbClr val="152456"/>
      </a:accent4>
      <a:accent5>
        <a:srgbClr val="C3B60D"/>
      </a:accent5>
      <a:accent6>
        <a:srgbClr val="6E6B23"/>
      </a:accent6>
      <a:hlink>
        <a:srgbClr val="58B7DD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ght_Jefferson">
  <a:themeElements>
    <a:clrScheme name="Custom 1">
      <a:dk1>
        <a:srgbClr val="152456"/>
      </a:dk1>
      <a:lt1>
        <a:sysClr val="window" lastClr="FFFFFF"/>
      </a:lt1>
      <a:dk2>
        <a:srgbClr val="152456"/>
      </a:dk2>
      <a:lt2>
        <a:srgbClr val="FFFFFF"/>
      </a:lt2>
      <a:accent1>
        <a:srgbClr val="4678BC"/>
      </a:accent1>
      <a:accent2>
        <a:srgbClr val="A0672D"/>
      </a:accent2>
      <a:accent3>
        <a:srgbClr val="700052"/>
      </a:accent3>
      <a:accent4>
        <a:srgbClr val="152456"/>
      </a:accent4>
      <a:accent5>
        <a:srgbClr val="C3B60D"/>
      </a:accent5>
      <a:accent6>
        <a:srgbClr val="6E6B23"/>
      </a:accent6>
      <a:hlink>
        <a:srgbClr val="58B7DD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3363</TotalTime>
  <Words>360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dark_Jefferson</vt:lpstr>
      <vt:lpstr>light_Jefferson</vt:lpstr>
      <vt:lpstr>PowerPoint Presentation</vt:lpstr>
      <vt:lpstr>PowerPoint Presentation</vt:lpstr>
    </vt:vector>
  </TitlesOfParts>
  <Company>TJUH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Hansen</dc:creator>
  <cp:lastModifiedBy>Chris Miciek</cp:lastModifiedBy>
  <cp:revision>89</cp:revision>
  <cp:lastPrinted>2014-04-07T13:42:21Z</cp:lastPrinted>
  <dcterms:created xsi:type="dcterms:W3CDTF">2014-04-05T18:35:34Z</dcterms:created>
  <dcterms:modified xsi:type="dcterms:W3CDTF">2016-10-07T19:36:58Z</dcterms:modified>
</cp:coreProperties>
</file>