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72" y="-5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953E9A-A1A6-48F2-B0AF-8BFC67A64760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6B2708-2333-4E4F-844B-B5F61F4C6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0676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mtClean="0">
                <a:latin typeface="Times New Roman" pitchFamily="18" charset="0"/>
              </a:rPr>
              <a:t>Share your major and class year in the chat box</a:t>
            </a:r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09" indent="-285734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2937" indent="-22858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112" indent="-22858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287" indent="-22858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461" indent="-22858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635" indent="-22858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8810" indent="-22858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5985" indent="-22858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B4D4FAA4-F92C-495D-8766-D810BDE4AD8B}" type="slidenum">
              <a:rPr lang="en-US" altLang="en-US" smtClean="0"/>
              <a:pPr eaLnBrk="1" hangingPunct="1">
                <a:spcBef>
                  <a:spcPct val="0"/>
                </a:spcBef>
              </a:pPr>
              <a:t>1</a:t>
            </a:fld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D7E91-E96F-4F7A-8DF6-6D6A7CF03E11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830F8-BA1F-4103-95C1-E3C9AE3C1A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9763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D7E91-E96F-4F7A-8DF6-6D6A7CF03E11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830F8-BA1F-4103-95C1-E3C9AE3C1A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9097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D7E91-E96F-4F7A-8DF6-6D6A7CF03E11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830F8-BA1F-4103-95C1-E3C9AE3C1A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1437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D7E91-E96F-4F7A-8DF6-6D6A7CF03E11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830F8-BA1F-4103-95C1-E3C9AE3C1A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9440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D7E91-E96F-4F7A-8DF6-6D6A7CF03E11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830F8-BA1F-4103-95C1-E3C9AE3C1A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8992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D7E91-E96F-4F7A-8DF6-6D6A7CF03E11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830F8-BA1F-4103-95C1-E3C9AE3C1A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8833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D7E91-E96F-4F7A-8DF6-6D6A7CF03E11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830F8-BA1F-4103-95C1-E3C9AE3C1A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10915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D7E91-E96F-4F7A-8DF6-6D6A7CF03E11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830F8-BA1F-4103-95C1-E3C9AE3C1A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3252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D7E91-E96F-4F7A-8DF6-6D6A7CF03E11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830F8-BA1F-4103-95C1-E3C9AE3C1A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577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D7E91-E96F-4F7A-8DF6-6D6A7CF03E11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830F8-BA1F-4103-95C1-E3C9AE3C1A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4022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D7E91-E96F-4F7A-8DF6-6D6A7CF03E11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830F8-BA1F-4103-95C1-E3C9AE3C1A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304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4D7E91-E96F-4F7A-8DF6-6D6A7CF03E11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A830F8-BA1F-4103-95C1-E3C9AE3C1A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8295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career.development@jefferson.ed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 txBox="1">
            <a:spLocks/>
          </p:cNvSpPr>
          <p:nvPr/>
        </p:nvSpPr>
        <p:spPr>
          <a:xfrm>
            <a:off x="457200" y="274638"/>
            <a:ext cx="8229600" cy="563562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 cap="none" spc="-100" baseline="0">
                <a:ln>
                  <a:noFill/>
                </a:ln>
                <a:solidFill>
                  <a:srgbClr val="FCAF17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 smtClean="0"/>
              <a:t>FACT1 – Career Checklist</a:t>
            </a:r>
            <a:endParaRPr lang="en-US" sz="3600" dirty="0"/>
          </a:p>
        </p:txBody>
      </p:sp>
      <p:sp>
        <p:nvSpPr>
          <p:cNvPr id="12" name="Content Placeholder 3"/>
          <p:cNvSpPr txBox="1">
            <a:spLocks/>
          </p:cNvSpPr>
          <p:nvPr/>
        </p:nvSpPr>
        <p:spPr>
          <a:xfrm>
            <a:off x="457200" y="1219200"/>
            <a:ext cx="4040188" cy="47244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rgbClr val="58B7DD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rgbClr val="58B7DD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rgbClr val="58B7DD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rgbClr val="58B7DD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rgbClr val="58B7DD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endParaRPr lang="en-US" dirty="0"/>
          </a:p>
        </p:txBody>
      </p:sp>
      <p:sp>
        <p:nvSpPr>
          <p:cNvPr id="14" name="Content Placeholder 5"/>
          <p:cNvSpPr txBox="1">
            <a:spLocks/>
          </p:cNvSpPr>
          <p:nvPr/>
        </p:nvSpPr>
        <p:spPr>
          <a:xfrm>
            <a:off x="4645025" y="1219200"/>
            <a:ext cx="4041775" cy="47244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rgbClr val="58B7DD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rgbClr val="58B7DD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rgbClr val="58B7DD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rgbClr val="58B7DD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rgbClr val="58B7DD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469900" y="926842"/>
            <a:ext cx="82296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b="1" dirty="0"/>
              <a:t>Pre-Fall </a:t>
            </a:r>
            <a:r>
              <a:rPr lang="en-US" sz="1000" b="1" dirty="0" smtClean="0"/>
              <a:t>Quarter(Q1</a:t>
            </a:r>
            <a:r>
              <a:rPr lang="en-US" sz="1000" b="1" dirty="0"/>
              <a:t>)</a:t>
            </a:r>
            <a:endParaRPr lang="en-US" sz="1000" dirty="0"/>
          </a:p>
          <a:p>
            <a:pPr marL="171450" lvl="0" indent="-171450">
              <a:buClr>
                <a:schemeClr val="tx2">
                  <a:lumMod val="40000"/>
                  <a:lumOff val="60000"/>
                </a:schemeClr>
              </a:buClr>
              <a:buFont typeface="Wingdings" panose="05000000000000000000" pitchFamily="2" charset="2"/>
              <a:buChar char="q"/>
            </a:pPr>
            <a:r>
              <a:rPr lang="en-US" sz="1000" dirty="0"/>
              <a:t>Register for Symplicity (https://jefferson-csm.symplicity.com)</a:t>
            </a:r>
          </a:p>
          <a:p>
            <a:pPr marL="171450" lvl="0" indent="-171450">
              <a:buClr>
                <a:schemeClr val="tx2">
                  <a:lumMod val="40000"/>
                  <a:lumOff val="60000"/>
                </a:schemeClr>
              </a:buClr>
              <a:buFont typeface="Wingdings" panose="05000000000000000000" pitchFamily="2" charset="2"/>
              <a:buChar char="q"/>
            </a:pPr>
            <a:r>
              <a:rPr lang="en-US" sz="1000" dirty="0"/>
              <a:t>Join professional associations to expand your network </a:t>
            </a:r>
          </a:p>
          <a:p>
            <a:pPr marL="171450" lvl="0" indent="-171450">
              <a:buClr>
                <a:schemeClr val="tx2">
                  <a:lumMod val="40000"/>
                  <a:lumOff val="60000"/>
                </a:schemeClr>
              </a:buClr>
              <a:buFont typeface="Wingdings" panose="05000000000000000000" pitchFamily="2" charset="2"/>
              <a:buChar char="q"/>
            </a:pPr>
            <a:r>
              <a:rPr lang="en-US" sz="1000" dirty="0"/>
              <a:t>Seek class opportunities for student leadership</a:t>
            </a:r>
          </a:p>
          <a:p>
            <a:pPr marL="171450" lvl="0" indent="-171450">
              <a:buClr>
                <a:schemeClr val="tx2">
                  <a:lumMod val="40000"/>
                  <a:lumOff val="60000"/>
                </a:schemeClr>
              </a:buClr>
              <a:buFont typeface="Wingdings" panose="05000000000000000000" pitchFamily="2" charset="2"/>
              <a:buChar char="q"/>
            </a:pPr>
            <a:r>
              <a:rPr lang="en-US" sz="1000" dirty="0"/>
              <a:t>Begin building portfolio in </a:t>
            </a:r>
            <a:r>
              <a:rPr lang="en-US" sz="1000" dirty="0" err="1"/>
              <a:t>Portfolium</a:t>
            </a:r>
            <a:endParaRPr lang="en-US" sz="1000" dirty="0"/>
          </a:p>
          <a:p>
            <a:r>
              <a:rPr lang="en-US" sz="1000" b="1" dirty="0" smtClean="0"/>
              <a:t>Fall </a:t>
            </a:r>
            <a:r>
              <a:rPr lang="en-US" sz="1000" b="1" dirty="0"/>
              <a:t>Quarter </a:t>
            </a:r>
            <a:r>
              <a:rPr lang="en-US" sz="1000" b="1" dirty="0" smtClean="0"/>
              <a:t>(</a:t>
            </a:r>
            <a:r>
              <a:rPr lang="en-US" sz="1000" b="1" dirty="0"/>
              <a:t>Q2)</a:t>
            </a:r>
            <a:endParaRPr lang="en-US" sz="1000" dirty="0"/>
          </a:p>
          <a:p>
            <a:pPr marL="171450" lvl="0" indent="-171450">
              <a:buClr>
                <a:schemeClr val="tx2">
                  <a:lumMod val="40000"/>
                  <a:lumOff val="60000"/>
                </a:schemeClr>
              </a:buClr>
              <a:buFont typeface="Wingdings" panose="05000000000000000000" pitchFamily="2" charset="2"/>
              <a:buChar char="q"/>
            </a:pPr>
            <a:r>
              <a:rPr lang="en-US" sz="1000" dirty="0"/>
              <a:t>Attend Student Organizations Fair to identify student organizations to join </a:t>
            </a:r>
          </a:p>
          <a:p>
            <a:pPr marL="171450" lvl="0" indent="-171450">
              <a:buClr>
                <a:schemeClr val="tx2">
                  <a:lumMod val="40000"/>
                  <a:lumOff val="60000"/>
                </a:schemeClr>
              </a:buClr>
              <a:buFont typeface="Wingdings" panose="05000000000000000000" pitchFamily="2" charset="2"/>
              <a:buChar char="q"/>
            </a:pPr>
            <a:r>
              <a:rPr lang="en-US" sz="1000" dirty="0"/>
              <a:t>Join SNAP (Student Nurses Association of Pennsylvania) and Leadership Live to build your leadership skills</a:t>
            </a:r>
          </a:p>
          <a:p>
            <a:pPr marL="171450" lvl="0" indent="-171450">
              <a:buClr>
                <a:schemeClr val="tx2">
                  <a:lumMod val="40000"/>
                  <a:lumOff val="60000"/>
                </a:schemeClr>
              </a:buClr>
              <a:buFont typeface="Wingdings" panose="05000000000000000000" pitchFamily="2" charset="2"/>
              <a:buChar char="q"/>
            </a:pPr>
            <a:r>
              <a:rPr lang="en-US" sz="1000" dirty="0"/>
              <a:t>Network with </a:t>
            </a:r>
            <a:r>
              <a:rPr lang="en-US" sz="1000" dirty="0" smtClean="0"/>
              <a:t>clinical supervisors </a:t>
            </a:r>
            <a:r>
              <a:rPr lang="en-US" sz="1000" dirty="0"/>
              <a:t>and staff </a:t>
            </a:r>
            <a:r>
              <a:rPr lang="en-US" sz="1000" dirty="0" smtClean="0"/>
              <a:t>during your immersion experiences – seek out opportunities to set yourself apart in specialties of interest Create/update </a:t>
            </a:r>
            <a:r>
              <a:rPr lang="en-US" sz="1000" dirty="0"/>
              <a:t>your resume – use Jefferson.edu/resumes</a:t>
            </a:r>
          </a:p>
          <a:p>
            <a:pPr marL="171450" lvl="0" indent="-171450">
              <a:buClr>
                <a:schemeClr val="tx2">
                  <a:lumMod val="40000"/>
                  <a:lumOff val="60000"/>
                </a:schemeClr>
              </a:buClr>
              <a:buFont typeface="Wingdings" panose="05000000000000000000" pitchFamily="2" charset="2"/>
              <a:buChar char="q"/>
            </a:pPr>
            <a:r>
              <a:rPr lang="en-US" sz="1000" dirty="0"/>
              <a:t>Create/update your LinkedIn profile</a:t>
            </a:r>
          </a:p>
          <a:p>
            <a:pPr marL="171450" lvl="0" indent="-171450">
              <a:buClr>
                <a:schemeClr val="tx2">
                  <a:lumMod val="40000"/>
                  <a:lumOff val="60000"/>
                </a:schemeClr>
              </a:buClr>
              <a:buFont typeface="Wingdings" panose="05000000000000000000" pitchFamily="2" charset="2"/>
              <a:buChar char="q"/>
            </a:pPr>
            <a:r>
              <a:rPr lang="en-US" sz="1000" dirty="0"/>
              <a:t>Attend career center workshops/webinars on Resume Writing and How to Work a Career Fair</a:t>
            </a:r>
          </a:p>
          <a:p>
            <a:pPr marL="171450" lvl="0" indent="-171450">
              <a:buClr>
                <a:schemeClr val="tx2">
                  <a:lumMod val="40000"/>
                  <a:lumOff val="60000"/>
                </a:schemeClr>
              </a:buClr>
              <a:buFont typeface="Wingdings" panose="05000000000000000000" pitchFamily="2" charset="2"/>
              <a:buChar char="q"/>
            </a:pPr>
            <a:r>
              <a:rPr lang="en-US" sz="1000" dirty="0"/>
              <a:t>Attend the Fall Career Fair to network with employers and learn about externship and residency opportunities plus employer hiring processes and expectations</a:t>
            </a:r>
          </a:p>
          <a:p>
            <a:pPr marL="171450" lvl="0" indent="-171450">
              <a:buClr>
                <a:schemeClr val="tx2">
                  <a:lumMod val="40000"/>
                  <a:lumOff val="60000"/>
                </a:schemeClr>
              </a:buClr>
              <a:buFont typeface="Wingdings" panose="05000000000000000000" pitchFamily="2" charset="2"/>
              <a:buChar char="q"/>
            </a:pPr>
            <a:r>
              <a:rPr lang="en-US" sz="1000" dirty="0"/>
              <a:t>Research residency </a:t>
            </a:r>
            <a:r>
              <a:rPr lang="en-US" sz="1000" dirty="0" smtClean="0"/>
              <a:t>opportunities</a:t>
            </a:r>
          </a:p>
          <a:p>
            <a:pPr marL="171450" lvl="0" indent="-171450">
              <a:buClr>
                <a:schemeClr val="tx2">
                  <a:lumMod val="40000"/>
                  <a:lumOff val="60000"/>
                </a:schemeClr>
              </a:buClr>
              <a:buFont typeface="Wingdings" panose="05000000000000000000" pitchFamily="2" charset="2"/>
              <a:buChar char="q"/>
            </a:pPr>
            <a:r>
              <a:rPr lang="en-US" sz="1000" dirty="0" smtClean="0"/>
              <a:t>Add to your portfolio in </a:t>
            </a:r>
            <a:r>
              <a:rPr lang="en-US" sz="1000" dirty="0" err="1" smtClean="0"/>
              <a:t>Portfolium</a:t>
            </a:r>
            <a:endParaRPr lang="en-US" sz="1000" dirty="0"/>
          </a:p>
          <a:p>
            <a:r>
              <a:rPr lang="en-US" sz="1000" dirty="0"/>
              <a:t> </a:t>
            </a:r>
            <a:r>
              <a:rPr lang="en-US" sz="1000" b="1" dirty="0" smtClean="0"/>
              <a:t>Winter Quarter (</a:t>
            </a:r>
            <a:r>
              <a:rPr lang="en-US" sz="1000" b="1" dirty="0"/>
              <a:t>Q3)</a:t>
            </a:r>
            <a:endParaRPr lang="en-US" sz="1000" dirty="0"/>
          </a:p>
          <a:p>
            <a:pPr marL="171450" lvl="0" indent="-171450">
              <a:buClr>
                <a:schemeClr val="tx2">
                  <a:lumMod val="40000"/>
                  <a:lumOff val="60000"/>
                </a:schemeClr>
              </a:buClr>
              <a:buFont typeface="Wingdings" panose="05000000000000000000" pitchFamily="2" charset="2"/>
              <a:buChar char="q"/>
            </a:pPr>
            <a:r>
              <a:rPr lang="en-US" sz="1000" dirty="0"/>
              <a:t>Join Sigma Theta Tau and/or Alpha Eta if invited</a:t>
            </a:r>
          </a:p>
          <a:p>
            <a:pPr marL="171450" lvl="0" indent="-171450">
              <a:buClr>
                <a:schemeClr val="tx2">
                  <a:lumMod val="40000"/>
                  <a:lumOff val="60000"/>
                </a:schemeClr>
              </a:buClr>
              <a:buFont typeface="Wingdings" panose="05000000000000000000" pitchFamily="2" charset="2"/>
              <a:buChar char="q"/>
            </a:pPr>
            <a:r>
              <a:rPr lang="en-US" sz="1000" dirty="0"/>
              <a:t>Schedule informational interviews to learn about industries, settings, and organizations</a:t>
            </a:r>
          </a:p>
          <a:p>
            <a:pPr marL="171450" lvl="0" indent="-171450">
              <a:buClr>
                <a:schemeClr val="tx2">
                  <a:lumMod val="40000"/>
                  <a:lumOff val="60000"/>
                </a:schemeClr>
              </a:buClr>
              <a:buFont typeface="Wingdings" panose="05000000000000000000" pitchFamily="2" charset="2"/>
              <a:buChar char="q"/>
            </a:pPr>
            <a:r>
              <a:rPr lang="en-US" sz="1000" dirty="0"/>
              <a:t>Network with supervisors and staff on your </a:t>
            </a:r>
            <a:r>
              <a:rPr lang="en-US" sz="1000" dirty="0" err="1"/>
              <a:t>clinicals</a:t>
            </a:r>
            <a:r>
              <a:rPr lang="en-US" sz="1000" dirty="0"/>
              <a:t> – seek out opportunities to set yourself apart in specialties of interest to you</a:t>
            </a:r>
          </a:p>
          <a:p>
            <a:pPr marL="171450" lvl="0" indent="-171450">
              <a:buClr>
                <a:schemeClr val="tx2">
                  <a:lumMod val="40000"/>
                  <a:lumOff val="60000"/>
                </a:schemeClr>
              </a:buClr>
              <a:buFont typeface="Wingdings" panose="05000000000000000000" pitchFamily="2" charset="2"/>
              <a:buChar char="q"/>
            </a:pPr>
            <a:r>
              <a:rPr lang="en-US" sz="1000" dirty="0" smtClean="0"/>
              <a:t>Attend </a:t>
            </a:r>
            <a:r>
              <a:rPr lang="en-US" sz="1000" dirty="0"/>
              <a:t>the Spring Career Fair to start your job search </a:t>
            </a:r>
          </a:p>
          <a:p>
            <a:pPr marL="171450" lvl="0" indent="-171450">
              <a:buClr>
                <a:schemeClr val="tx2">
                  <a:lumMod val="40000"/>
                  <a:lumOff val="60000"/>
                </a:schemeClr>
              </a:buClr>
              <a:buFont typeface="Wingdings" panose="05000000000000000000" pitchFamily="2" charset="2"/>
              <a:buChar char="q"/>
            </a:pPr>
            <a:r>
              <a:rPr lang="en-US" sz="1000" dirty="0"/>
              <a:t>Tailor your resume and cover letter to individual organizations and settings</a:t>
            </a:r>
          </a:p>
          <a:p>
            <a:pPr marL="171450" lvl="0" indent="-171450">
              <a:buClr>
                <a:schemeClr val="tx2">
                  <a:lumMod val="40000"/>
                  <a:lumOff val="60000"/>
                </a:schemeClr>
              </a:buClr>
              <a:buFont typeface="Wingdings" panose="05000000000000000000" pitchFamily="2" charset="2"/>
              <a:buChar char="q"/>
            </a:pPr>
            <a:r>
              <a:rPr lang="en-US" sz="1000" dirty="0"/>
              <a:t>Request references from faculty and clinical supervisors</a:t>
            </a:r>
          </a:p>
          <a:p>
            <a:pPr marL="171450" lvl="0" indent="-171450">
              <a:buClr>
                <a:schemeClr val="tx2">
                  <a:lumMod val="40000"/>
                  <a:lumOff val="60000"/>
                </a:schemeClr>
              </a:buClr>
              <a:buFont typeface="Wingdings" panose="05000000000000000000" pitchFamily="2" charset="2"/>
              <a:buChar char="q"/>
            </a:pPr>
            <a:r>
              <a:rPr lang="en-US" sz="1000" dirty="0"/>
              <a:t>Apply for positions/residency opportunities (starting 3 months before you can begin work) – utilize </a:t>
            </a:r>
            <a:r>
              <a:rPr lang="en-US" sz="1000" dirty="0" smtClean="0"/>
              <a:t>Symplicity!</a:t>
            </a:r>
          </a:p>
          <a:p>
            <a:pPr marL="171450" indent="-171450">
              <a:buClr>
                <a:schemeClr val="tx2">
                  <a:lumMod val="40000"/>
                  <a:lumOff val="60000"/>
                </a:schemeClr>
              </a:buClr>
              <a:buFont typeface="Wingdings" panose="05000000000000000000" pitchFamily="2" charset="2"/>
              <a:buChar char="q"/>
            </a:pPr>
            <a:r>
              <a:rPr lang="en-US" sz="1000" dirty="0"/>
              <a:t>Add to your portfolio in </a:t>
            </a:r>
            <a:r>
              <a:rPr lang="en-US" sz="1000" dirty="0" err="1"/>
              <a:t>Portfolium</a:t>
            </a:r>
            <a:endParaRPr lang="en-US" sz="1000" dirty="0"/>
          </a:p>
          <a:p>
            <a:r>
              <a:rPr lang="en-US" sz="1000" dirty="0"/>
              <a:t> </a:t>
            </a:r>
            <a:r>
              <a:rPr lang="en-US" sz="1000" b="1" dirty="0" smtClean="0"/>
              <a:t>Spring Quarter (</a:t>
            </a:r>
            <a:r>
              <a:rPr lang="en-US" sz="1000" b="1" dirty="0"/>
              <a:t>Q4)</a:t>
            </a:r>
            <a:endParaRPr lang="en-US" sz="1000" dirty="0"/>
          </a:p>
          <a:p>
            <a:pPr marL="171450" lvl="0" indent="-171450">
              <a:buClr>
                <a:schemeClr val="tx2">
                  <a:lumMod val="40000"/>
                  <a:lumOff val="60000"/>
                </a:schemeClr>
              </a:buClr>
              <a:buFont typeface="Wingdings" panose="05000000000000000000" pitchFamily="2" charset="2"/>
              <a:buChar char="q"/>
            </a:pPr>
            <a:r>
              <a:rPr lang="en-US" sz="1000" dirty="0"/>
              <a:t>Prepare for NCLEX</a:t>
            </a:r>
          </a:p>
          <a:p>
            <a:pPr marL="171450" lvl="0" indent="-171450">
              <a:buClr>
                <a:schemeClr val="tx2">
                  <a:lumMod val="40000"/>
                  <a:lumOff val="60000"/>
                </a:schemeClr>
              </a:buClr>
              <a:buFont typeface="Wingdings" panose="05000000000000000000" pitchFamily="2" charset="2"/>
              <a:buChar char="q"/>
            </a:pPr>
            <a:r>
              <a:rPr lang="en-US" sz="1000" dirty="0"/>
              <a:t>Attend or watch career center workshops/webinars on interviewing and negotiating</a:t>
            </a:r>
          </a:p>
          <a:p>
            <a:pPr marL="171450" lvl="0" indent="-171450">
              <a:buClr>
                <a:schemeClr val="tx2">
                  <a:lumMod val="40000"/>
                  <a:lumOff val="60000"/>
                </a:schemeClr>
              </a:buClr>
              <a:buFont typeface="Wingdings" panose="05000000000000000000" pitchFamily="2" charset="2"/>
              <a:buChar char="q"/>
            </a:pPr>
            <a:r>
              <a:rPr lang="en-US" sz="1000" dirty="0"/>
              <a:t>Complete a mock interview to prepare for </a:t>
            </a:r>
            <a:r>
              <a:rPr lang="en-US" sz="1000" dirty="0" smtClean="0"/>
              <a:t>interviews</a:t>
            </a:r>
          </a:p>
          <a:p>
            <a:pPr marL="171450" lvl="0" indent="-171450">
              <a:buClr>
                <a:schemeClr val="tx2">
                  <a:lumMod val="40000"/>
                  <a:lumOff val="60000"/>
                </a:schemeClr>
              </a:buClr>
              <a:buFont typeface="Wingdings" panose="05000000000000000000" pitchFamily="2" charset="2"/>
              <a:buChar char="q"/>
            </a:pPr>
            <a:r>
              <a:rPr lang="en-US" sz="1000" dirty="0" smtClean="0"/>
              <a:t>Attend </a:t>
            </a:r>
            <a:r>
              <a:rPr lang="en-US" sz="1000" dirty="0"/>
              <a:t>meetings offered by Nursing to discuss NCLEX process and </a:t>
            </a:r>
            <a:r>
              <a:rPr lang="en-US" sz="1000" dirty="0" smtClean="0"/>
              <a:t>application</a:t>
            </a:r>
          </a:p>
          <a:p>
            <a:pPr marL="171450" lvl="0" indent="-171450">
              <a:buClr>
                <a:schemeClr val="tx2">
                  <a:lumMod val="40000"/>
                  <a:lumOff val="60000"/>
                </a:schemeClr>
              </a:buClr>
              <a:buFont typeface="Wingdings" panose="05000000000000000000" pitchFamily="2" charset="2"/>
              <a:buChar char="q"/>
            </a:pPr>
            <a:r>
              <a:rPr lang="en-US" sz="1000" dirty="0" smtClean="0"/>
              <a:t>Request </a:t>
            </a:r>
            <a:r>
              <a:rPr lang="en-US" sz="1000" dirty="0" smtClean="0"/>
              <a:t>references from faculty and immersion educators</a:t>
            </a:r>
            <a:endParaRPr lang="en-US" sz="1000" dirty="0"/>
          </a:p>
        </p:txBody>
      </p:sp>
      <p:sp>
        <p:nvSpPr>
          <p:cNvPr id="7" name="TextBox 6"/>
          <p:cNvSpPr txBox="1"/>
          <p:nvPr/>
        </p:nvSpPr>
        <p:spPr>
          <a:xfrm>
            <a:off x="612775" y="6096000"/>
            <a:ext cx="8229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dirty="0"/>
              <a:t>For more information, contact</a:t>
            </a:r>
            <a:r>
              <a:rPr lang="en-US" sz="1000" dirty="0" smtClean="0"/>
              <a:t>: Career </a:t>
            </a:r>
            <a:r>
              <a:rPr lang="en-US" sz="1000" dirty="0"/>
              <a:t>Development Center, 1120 </a:t>
            </a:r>
            <a:r>
              <a:rPr lang="en-US" sz="1000" dirty="0" smtClean="0"/>
              <a:t>Edison, 215-503-5805</a:t>
            </a:r>
            <a:endParaRPr lang="en-US" sz="1000" dirty="0"/>
          </a:p>
          <a:p>
            <a:pPr algn="r"/>
            <a:r>
              <a:rPr lang="en-US" sz="1000" dirty="0" smtClean="0"/>
              <a:t>jefferson.edu/</a:t>
            </a:r>
            <a:r>
              <a:rPr lang="en-US" sz="1000" dirty="0" err="1" smtClean="0"/>
              <a:t>career_services</a:t>
            </a:r>
            <a:r>
              <a:rPr lang="en-US" sz="1000" dirty="0" smtClean="0"/>
              <a:t> </a:t>
            </a:r>
            <a:endParaRPr lang="en-US" sz="1000" dirty="0"/>
          </a:p>
          <a:p>
            <a:pPr algn="r"/>
            <a:r>
              <a:rPr lang="en-US" sz="1000" dirty="0"/>
              <a:t>jefferson-csm.symplicity.com</a:t>
            </a:r>
          </a:p>
          <a:p>
            <a:pPr algn="r"/>
            <a:r>
              <a:rPr lang="en-US" sz="1000" u="sng" dirty="0" smtClean="0">
                <a:hlinkClick r:id="rId3"/>
              </a:rPr>
              <a:t>career.development@jefferson.edu</a:t>
            </a:r>
            <a:endParaRPr lang="en-US" sz="1000" dirty="0"/>
          </a:p>
        </p:txBody>
      </p:sp>
      <p:pic>
        <p:nvPicPr>
          <p:cNvPr id="8" name="Picture 7" descr="Home of Sydney logo blue.eps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6096000"/>
            <a:ext cx="1282700" cy="4603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1166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170</Words>
  <Application>Microsoft Office PowerPoint</Application>
  <PresentationFormat>On-screen Show (4:3)</PresentationFormat>
  <Paragraphs>36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Thomas Jefferson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Miciek</dc:creator>
  <cp:lastModifiedBy>Chris Miciek</cp:lastModifiedBy>
  <cp:revision>1</cp:revision>
  <dcterms:created xsi:type="dcterms:W3CDTF">2016-10-07T19:42:05Z</dcterms:created>
  <dcterms:modified xsi:type="dcterms:W3CDTF">2016-10-07T19:42:32Z</dcterms:modified>
</cp:coreProperties>
</file>