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75" r:id="rId2"/>
    <p:sldId id="401" r:id="rId3"/>
    <p:sldId id="417" r:id="rId4"/>
    <p:sldId id="453" r:id="rId5"/>
    <p:sldId id="307" r:id="rId6"/>
    <p:sldId id="308" r:id="rId7"/>
    <p:sldId id="398" r:id="rId8"/>
    <p:sldId id="400" r:id="rId9"/>
    <p:sldId id="422" r:id="rId10"/>
    <p:sldId id="419" r:id="rId11"/>
    <p:sldId id="413" r:id="rId12"/>
    <p:sldId id="409" r:id="rId13"/>
    <p:sldId id="423" r:id="rId14"/>
    <p:sldId id="416" r:id="rId15"/>
    <p:sldId id="410" r:id="rId16"/>
    <p:sldId id="456" r:id="rId17"/>
    <p:sldId id="457" r:id="rId18"/>
    <p:sldId id="458" r:id="rId19"/>
    <p:sldId id="403" r:id="rId20"/>
    <p:sldId id="270" r:id="rId21"/>
    <p:sldId id="474" r:id="rId22"/>
    <p:sldId id="424" r:id="rId23"/>
    <p:sldId id="465" r:id="rId24"/>
    <p:sldId id="466" r:id="rId25"/>
    <p:sldId id="470" r:id="rId26"/>
    <p:sldId id="455" r:id="rId27"/>
    <p:sldId id="454" r:id="rId28"/>
    <p:sldId id="467" r:id="rId29"/>
    <p:sldId id="429" r:id="rId30"/>
    <p:sldId id="468" r:id="rId31"/>
    <p:sldId id="425" r:id="rId32"/>
    <p:sldId id="426" r:id="rId33"/>
    <p:sldId id="460" r:id="rId34"/>
    <p:sldId id="430" r:id="rId35"/>
    <p:sldId id="461" r:id="rId36"/>
    <p:sldId id="469" r:id="rId37"/>
    <p:sldId id="471" r:id="rId38"/>
    <p:sldId id="462" r:id="rId39"/>
    <p:sldId id="463" r:id="rId40"/>
    <p:sldId id="472" r:id="rId41"/>
    <p:sldId id="445" r:id="rId42"/>
    <p:sldId id="47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418"/>
    <a:srgbClr val="F4D99E"/>
    <a:srgbClr val="4F81BD"/>
    <a:srgbClr val="EBBC53"/>
    <a:srgbClr val="31110D"/>
    <a:srgbClr val="5B2119"/>
    <a:srgbClr val="C0504D"/>
    <a:srgbClr val="702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2299" autoAdjust="0"/>
  </p:normalViewPr>
  <p:slideViewPr>
    <p:cSldViewPr>
      <p:cViewPr>
        <p:scale>
          <a:sx n="71" d="100"/>
          <a:sy n="71" d="100"/>
        </p:scale>
        <p:origin x="-8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42009F-8B88-4C5F-81A9-EF14FF04F00E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6B89C2-5A8F-4DD6-A85E-C33D5299D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9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C4920-ABDB-499F-83D7-0CA900732E7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C4920-ABDB-499F-83D7-0CA900732E7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C62AC-58C9-414E-AFC1-B59904F8740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57FE03-C6A4-4F89-9B99-FB1BC4240EA5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F63CF5-0E7C-4A34-BDB3-6A399AF5109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A0414D-9946-4F2A-96EE-78E82B486A6D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B89C2-5A8F-4DD6-A85E-C33D5299D4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CA941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E496-4A4B-47B4-8C20-274F192D51BF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8EB11-6D11-4790-8430-8959DCB8C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700F-737C-4ABD-9D01-A31C1774D936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3F4C-9A3D-4E4E-95F4-841CF173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2899-45D1-48CF-915D-F1C1424C46B6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4C92-85D8-488E-96F1-729F51B06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3A6E-F1C4-49EC-9DAD-25E2678EA1BB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FCB4-47F3-45B8-A46F-AFB369ACD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1B3C-A502-4DFF-9012-DEB473F7E5B6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44F9-B628-4A13-ABF8-A75358C42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2941-D68F-4FBE-9FCB-64F2FC9A20F8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07E8-21F0-4F33-A962-E9CA8A40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C07B-EF9F-424A-847E-36E685665978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094D-8F02-442B-95DC-4A2DAB8AC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437A-C3F4-4CC9-93A7-73E1255728E0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67B81-817C-40C2-94B6-CD06E5F10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8557-E2E4-4BCF-AB11-3851FB48BE1A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E99C-18E8-46A9-93E8-023A328F8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5E24-DE55-4806-9349-ACA83C7C9CCD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B986-0D5E-4E8F-A4D7-546A7C921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C4E9-FC6C-468D-AFE2-B83131C99E9F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329B-7D86-48BC-923C-6EE4F22F8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1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57F34-58B4-4745-8CFF-8CE53808979B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2D4DA8-A9A7-469F-BBD9-B11F217B2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A941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A941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A941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A941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A9418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rgbClr val="F4D99E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rgbClr val="F4D99E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rgbClr val="F4D99E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rgbClr val="F4D9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4D99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4D99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4D99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4D99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4D99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Jordanian_military_physician_in_Afghanistan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18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308152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sz="3000" dirty="0" smtClean="0"/>
              <a:t>Hashemite Kingdom of Jordan – Royal Medical Services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800" b="1" i="1" dirty="0" smtClean="0">
                <a:solidFill>
                  <a:schemeClr val="bg1"/>
                </a:solidFill>
              </a:rPr>
              <a:t>Managing the medical implications of human catastrophe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Jordan’s Global Peace Delegates</a:t>
            </a:r>
            <a:b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 Refugees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572140"/>
            <a:ext cx="8502650" cy="11578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of the Royal Medical Services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General Dr . Khalaf Al-Jader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7172" name="Picture 2" descr="\\HP-PC\Awni Backup\6th Conf\--- Printing\Logo\HQ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425"/>
            <a:ext cx="19081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\\HP-PC\Awni Backup\6th Conf\--- Printing\Logo\RMS Logo\RMS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4413" y="85725"/>
            <a:ext cx="17795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320675" y="2205038"/>
            <a:ext cx="8502650" cy="222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4D99E"/>
              </a:solidFill>
              <a:latin typeface="+mn-lt"/>
              <a:cs typeface="+mn-cs"/>
            </a:endParaRPr>
          </a:p>
        </p:txBody>
      </p:sp>
      <p:pic>
        <p:nvPicPr>
          <p:cNvPr id="8" name="Picture 7" descr="jo^ja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85728"/>
            <a:ext cx="3357586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sz="4000" dirty="0" smtClean="0"/>
              <a:t>RMS 2013 National Statistics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pPr lvl="1">
              <a:buSzPct val="70000"/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2600" dirty="0" smtClean="0"/>
              <a:t>No of beds: 2502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600" dirty="0" smtClean="0"/>
              <a:t>  Out patient Clinic Visit:  6,104,637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600" dirty="0" smtClean="0"/>
              <a:t>  Patient Admissions: 188,306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600" dirty="0" smtClean="0"/>
              <a:t>  Surgical Interventions: 94,500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600" dirty="0" smtClean="0"/>
              <a:t>  Deliveries: 32,221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600" dirty="0" smtClean="0"/>
              <a:t>  Laboratory tests: 21,959,577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600" dirty="0" smtClean="0"/>
              <a:t>  Radiology tests: 1,048.526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600" dirty="0" smtClean="0"/>
              <a:t>  Patient days: 732,565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600" dirty="0" smtClean="0"/>
              <a:t>  </a:t>
            </a:r>
            <a:r>
              <a:rPr lang="en-US" sz="2600" dirty="0" err="1" smtClean="0"/>
              <a:t>Avg</a:t>
            </a:r>
            <a:r>
              <a:rPr lang="en-US" sz="2600" dirty="0" smtClean="0"/>
              <a:t> length of stay: 3.9 days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600" dirty="0" smtClean="0"/>
              <a:t>  </a:t>
            </a:r>
            <a:r>
              <a:rPr lang="en-US" sz="2600" dirty="0" err="1" smtClean="0"/>
              <a:t>Medevac</a:t>
            </a:r>
            <a:r>
              <a:rPr lang="en-US" sz="2600" dirty="0" smtClean="0"/>
              <a:t> (National ): 20    (International ): 35</a:t>
            </a:r>
          </a:p>
          <a:p>
            <a:pPr lvl="1">
              <a:buSzPct val="70000"/>
              <a:buFont typeface="Wingdings" pitchFamily="2" charset="2"/>
              <a:buChar char="Ø"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Medical Aid Principles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072098"/>
          </a:xfrm>
        </p:spPr>
        <p:txBody>
          <a:bodyPr/>
          <a:lstStyle/>
          <a:p>
            <a:pPr algn="ctr">
              <a:buNone/>
            </a:pPr>
            <a:r>
              <a:rPr lang="en-US" sz="30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Humanity, neutrality, impartiality, non-discrimination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just">
              <a:spcBef>
                <a:spcPts val="2400"/>
              </a:spcBef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 humanitarian aid is provided exclusively on the principles of humanity, neutrality, impartiality and non-discrimination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regardless of the </a:t>
            </a:r>
            <a:r>
              <a:rPr lang="en-US" sz="24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ethnic, religious and political affiliations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people affected. </a:t>
            </a:r>
          </a:p>
          <a:p>
            <a:pPr algn="just">
              <a:spcBef>
                <a:spcPts val="1200"/>
              </a:spcBef>
            </a:pPr>
            <a:r>
              <a:rPr lang="en-US" sz="24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orientation: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Humanitarian Medical aid must provide a direct response to the </a:t>
            </a:r>
            <a:r>
              <a:rPr lang="en-US" sz="24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of the population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concerned.</a:t>
            </a:r>
          </a:p>
          <a:p>
            <a:pPr algn="just">
              <a:spcBef>
                <a:spcPts val="1200"/>
              </a:spcBef>
            </a:pPr>
            <a:r>
              <a:rPr lang="en-US" sz="24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minimum standards/evaluation</a:t>
            </a:r>
          </a:p>
          <a:p>
            <a:pPr algn="just">
              <a:spcBef>
                <a:spcPts val="1200"/>
              </a:spcBef>
            </a:pPr>
            <a:r>
              <a:rPr lang="en-US" sz="24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trust and goodwill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the civilian population toward the Jordanians 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Principle – “Do no harm” – Conflict Sensitivity</a:t>
            </a:r>
            <a:endParaRPr lang="en-US" sz="28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07170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and 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Humanitarian Roles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6867" name="Subtitle 4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500990" cy="2714644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 – 2014</a:t>
            </a:r>
          </a:p>
          <a:p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spirit of solidarity and shared responsibility </a:t>
            </a:r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4968552" cy="5090338"/>
          </a:xfrm>
        </p:spPr>
        <p:txBody>
          <a:bodyPr/>
          <a:lstStyle/>
          <a:p>
            <a:pPr marL="0" indent="0">
              <a:spcBef>
                <a:spcPts val="1800"/>
              </a:spcBef>
              <a:buSzPct val="70000"/>
              <a:defRPr/>
            </a:pPr>
            <a:r>
              <a:rPr lang="en-US" dirty="0" smtClean="0"/>
              <a:t>  </a:t>
            </a:r>
            <a:r>
              <a:rPr lang="en-US" sz="2400" b="1" i="1" dirty="0" smtClean="0">
                <a:solidFill>
                  <a:srgbClr val="CA9418"/>
                </a:solidFill>
              </a:rPr>
              <a:t>Overarching: Conflict Sensitivity </a:t>
            </a:r>
            <a:r>
              <a:rPr lang="en-US" sz="2400" dirty="0" smtClean="0"/>
              <a:t>– From tragic impact of event to immediate medical needs to cultural/ethnic respect.</a:t>
            </a:r>
          </a:p>
          <a:p>
            <a:pPr marL="0" indent="0">
              <a:spcBef>
                <a:spcPts val="1800"/>
              </a:spcBef>
              <a:buSzPct val="70000"/>
              <a:defRPr/>
            </a:pP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CA9418"/>
                </a:solidFill>
              </a:rPr>
              <a:t>Humanitarian Aid </a:t>
            </a:r>
            <a:r>
              <a:rPr lang="en-US" sz="2400" dirty="0" smtClean="0"/>
              <a:t>based on principles of coherence, coordination and integration in the efforts of the international community. </a:t>
            </a:r>
          </a:p>
          <a:p>
            <a:pPr marL="0" indent="0">
              <a:spcBef>
                <a:spcPts val="1800"/>
              </a:spcBef>
              <a:buSzPct val="70000"/>
              <a:defRPr/>
            </a:pP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CA9418"/>
                </a:solidFill>
              </a:rPr>
              <a:t>Global Aid </a:t>
            </a:r>
            <a:r>
              <a:rPr lang="en-US" sz="2400" dirty="0" smtClean="0"/>
              <a:t>demands partnerships, preparedness, logistics capability and medical readiness (training, exercising </a:t>
            </a:r>
            <a:r>
              <a:rPr lang="en-US" sz="1600" dirty="0" smtClean="0"/>
              <a:t>&amp;</a:t>
            </a:r>
            <a:r>
              <a:rPr lang="en-US" sz="2400" dirty="0" smtClean="0"/>
              <a:t> preparedness).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28662" y="2928934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755576" y="116632"/>
            <a:ext cx="8229600" cy="10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RMS Principles of Humanitarian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Aid</a:t>
            </a: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CA94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00100" y="464344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Awni\Desktop\DRMS Lecture 2012\UN Pics\004.jpg"/>
          <p:cNvPicPr>
            <a:picLocks noChangeAspect="1" noChangeArrowheads="1"/>
          </p:cNvPicPr>
          <p:nvPr/>
        </p:nvPicPr>
        <p:blipFill>
          <a:blip r:embed="rId3" cstate="print">
            <a:lum bright="-20000" contrast="-20000"/>
          </a:blip>
          <a:srcRect/>
          <a:stretch>
            <a:fillRect/>
          </a:stretch>
        </p:blipFill>
        <p:spPr>
          <a:xfrm>
            <a:off x="5214942" y="1071546"/>
            <a:ext cx="3714777" cy="51517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04664"/>
            <a:ext cx="5325624" cy="6192688"/>
          </a:xfrm>
        </p:spPr>
        <p:txBody>
          <a:bodyPr/>
          <a:lstStyle/>
          <a:p>
            <a:pPr marL="0" indent="12700" algn="ctr" eaLnBrk="1" hangingPunct="1">
              <a:buFont typeface="Wingdings" pitchFamily="2" charset="2"/>
              <a:buNone/>
            </a:pPr>
            <a:r>
              <a:rPr lang="en-US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is #1</a:t>
            </a:r>
          </a:p>
          <a:p>
            <a:pPr marL="0" indent="12700" algn="ctr" eaLnBrk="1" hangingPunct="1">
              <a:buFont typeface="Wingdings" pitchFamily="2" charset="2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Middle East &amp; N. Africa</a:t>
            </a:r>
          </a:p>
          <a:p>
            <a:pPr marL="0" indent="12700" algn="ctr" eaLnBrk="1" hangingPunct="1">
              <a:buFont typeface="Wingdings" pitchFamily="2" charset="2"/>
              <a:buNone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support for</a:t>
            </a:r>
          </a:p>
          <a:p>
            <a:pPr marL="0" indent="12700" algn="ctr"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&amp; Humanitarian Missions</a:t>
            </a:r>
          </a:p>
          <a:p>
            <a:pPr marL="0" indent="12700" eaLnBrk="1" hangingPunct="1">
              <a:buSzPct val="70000"/>
              <a:buNone/>
            </a:pPr>
            <a:endParaRPr lang="en-GB" sz="2400" dirty="0" smtClean="0">
              <a:solidFill>
                <a:srgbClr val="CA94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2700" eaLnBrk="1" hangingPunct="1">
              <a:spcBef>
                <a:spcPts val="0"/>
              </a:spcBef>
              <a:buSzPct val="70000"/>
              <a:buNone/>
            </a:pPr>
            <a:r>
              <a:rPr lang="en-GB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500,000 Afghans treated at HKOJ RMS Hospital in </a:t>
            </a:r>
            <a:r>
              <a:rPr lang="en-GB" sz="2400" dirty="0" err="1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Mazar</a:t>
            </a:r>
            <a:r>
              <a:rPr lang="en-GB" sz="24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sz="2400" dirty="0" err="1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4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-Sharif</a:t>
            </a:r>
          </a:p>
          <a:p>
            <a:pPr marL="400050" lvl="1" indent="12700" eaLnBrk="1" hangingPunct="1">
              <a:buSzPct val="60000"/>
              <a:buFont typeface="Wingdings" pitchFamily="2" charset="2"/>
              <a:buChar char="Ø"/>
            </a:pPr>
            <a:r>
              <a:rPr lang="en-GB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2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50-Bed Military Hospital treats 650 patients/day</a:t>
            </a:r>
          </a:p>
          <a:p>
            <a:pPr marL="400050" lvl="1" indent="12700" eaLnBrk="1" hangingPunct="1">
              <a:buSzPct val="70000"/>
              <a:buFont typeface="Wingdings" pitchFamily="2" charset="2"/>
              <a:buChar char="Ø"/>
            </a:pPr>
            <a:r>
              <a:rPr lang="en-GB" sz="22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Millions of immunizations</a:t>
            </a:r>
          </a:p>
          <a:p>
            <a:pPr marL="400050" lvl="1" indent="12700" eaLnBrk="1" hangingPunct="1">
              <a:buSzPct val="70000"/>
              <a:buFont typeface="Wingdings" pitchFamily="2" charset="2"/>
              <a:buChar char="Ø"/>
            </a:pPr>
            <a:r>
              <a:rPr lang="en-GB" sz="22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First time care for many Afghans</a:t>
            </a:r>
          </a:p>
          <a:p>
            <a:pPr marL="0" indent="12700" eaLnBrk="1" hangingPunct="1">
              <a:spcBef>
                <a:spcPts val="1200"/>
              </a:spcBef>
              <a:buSzPct val="70000"/>
              <a:buNone/>
            </a:pPr>
            <a:r>
              <a:rPr lang="en-GB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Jordanian Hospital was truly a cornerstone to winning Hearts of Afghans’ – </a:t>
            </a:r>
            <a:r>
              <a:rPr lang="en-GB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CENTCOM DJ5</a:t>
            </a:r>
          </a:p>
        </p:txBody>
      </p:sp>
      <p:pic>
        <p:nvPicPr>
          <p:cNvPr id="3" name="Picture 2" descr="http://upload.wikimedia.org/wikipedia/commons/thumb/0/05/Jordanian_military_physician_in_Afghanistan.JPG/150px-Jordanian_military_physician_in_Afghanista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736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547664" y="2780928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25544" cy="1008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Peacekeeping &amp; Humanitarian Aid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‘touching’ all corners of the World</a:t>
            </a:r>
            <a:br>
              <a:rPr lang="en-US" sz="2400" i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i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pPr>
              <a:buSzPct val="70000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Lives</a:t>
            </a:r>
          </a:p>
          <a:p>
            <a:pPr>
              <a:buSzPct val="70000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Alleviating Hardships</a:t>
            </a:r>
          </a:p>
          <a:p>
            <a:pPr>
              <a:buSzPct val="70000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Safeguarding Dignity of persons/nations</a:t>
            </a:r>
          </a:p>
          <a:p>
            <a:pPr>
              <a:buSzPct val="70000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SzPct val="70000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HKOJ Field Hospitals</a:t>
            </a:r>
          </a:p>
          <a:p>
            <a:pPr algn="ctr">
              <a:buSzPct val="70000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Deployed to</a:t>
            </a:r>
          </a:p>
          <a:p>
            <a:pPr algn="ctr">
              <a:buSzPct val="70000"/>
              <a:buNone/>
            </a:pPr>
            <a:r>
              <a:rPr lang="en-US" sz="24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SzPct val="70000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Locations</a:t>
            </a:r>
          </a:p>
        </p:txBody>
      </p:sp>
      <p:pic>
        <p:nvPicPr>
          <p:cNvPr id="40964" name="Picture 2" descr="C:\Users\Awni\Desktop\Hiam\Maps\World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52811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043608" y="357301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3195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CA9418"/>
                </a:solidFill>
              </a:rPr>
              <a:t>UN Peacekeeping Forces Medical Teams:</a:t>
            </a:r>
          </a:p>
          <a:p>
            <a:pPr algn="ctr">
              <a:buFont typeface="Arial" charset="0"/>
              <a:buNone/>
            </a:pPr>
            <a:r>
              <a:rPr lang="en-US" sz="2600" dirty="0" smtClean="0"/>
              <a:t>Angola, Sierra Leone, Rwanda, Liberia, Burundi, Haiti, Ethiopia, Eritrea, Croatia, Bosnia, Kosovo,  East Timor, Yemen, Sudan, Ivory Coast, Tajikistan and Congo.</a:t>
            </a:r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rgbClr val="CA9418"/>
                </a:solidFill>
              </a:rPr>
              <a:t>Humanitarian Aid Missions:</a:t>
            </a:r>
          </a:p>
          <a:p>
            <a:pPr algn="ctr">
              <a:buFont typeface="Arial" charset="0"/>
              <a:buNone/>
            </a:pPr>
            <a:r>
              <a:rPr lang="en-US" sz="2600" dirty="0" smtClean="0"/>
              <a:t>Palestine, (Gaza strip, Jenin &amp; Ramallah) Iraq, Lebanon, Afghanistan, Turkey, Iran, Indonesia, Pakistan, Maldives, Japan, Yemen, Libya &amp; Egypt. </a:t>
            </a:r>
          </a:p>
          <a:p>
            <a:pPr>
              <a:buFont typeface="Arial" charset="0"/>
              <a:buNone/>
            </a:pPr>
            <a:endParaRPr lang="en-US" sz="2600" dirty="0" smtClean="0"/>
          </a:p>
        </p:txBody>
      </p:sp>
      <p:pic>
        <p:nvPicPr>
          <p:cNvPr id="39939" name="Picture 5" descr="DSC078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4800600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EBBC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 Abroad </a:t>
            </a:r>
            <a:br>
              <a:rPr lang="en-US" sz="4000" dirty="0" smtClean="0">
                <a:solidFill>
                  <a:srgbClr val="EBBC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EBBC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(Since 1989 - Present)</a:t>
            </a:r>
            <a:endParaRPr lang="en-GB" sz="2400" dirty="0" smtClean="0">
              <a:solidFill>
                <a:srgbClr val="EBBC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   		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6,201,400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Admissions     	      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31,213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Operations(Major)    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49,927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</a:t>
            </a: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of Participants in </a:t>
            </a: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International Medical Missions</a:t>
            </a:r>
            <a:endParaRPr lang="en-GB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14488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Physicians 				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Nurses and Paramedics	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Staff 		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RMS International Medical Aid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50"/>
            <a:ext cx="8229600" cy="5357850"/>
          </a:xfrm>
        </p:spPr>
        <p:txBody>
          <a:bodyPr/>
          <a:lstStyle/>
          <a:p>
            <a:pPr algn="just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Impartial Care </a:t>
            </a:r>
            <a:r>
              <a:rPr lang="en-US" sz="2800" dirty="0" smtClean="0"/>
              <a:t>to wounded persons and medical neutrality.</a:t>
            </a:r>
          </a:p>
          <a:p>
            <a:pPr algn="just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Perception </a:t>
            </a:r>
            <a:r>
              <a:rPr lang="en-US" sz="2800" dirty="0" smtClean="0"/>
              <a:t>by the Host population, with the objectives of </a:t>
            </a:r>
            <a:r>
              <a:rPr lang="en-US" sz="2800" i="1" dirty="0" smtClean="0">
                <a:solidFill>
                  <a:srgbClr val="CA9418"/>
                </a:solidFill>
              </a:rPr>
              <a:t>winning the hearts and minds </a:t>
            </a:r>
            <a:r>
              <a:rPr lang="en-US" sz="2800" dirty="0" smtClean="0"/>
              <a:t>of the locals and </a:t>
            </a:r>
            <a:r>
              <a:rPr lang="en-US" sz="2800" i="1" dirty="0" smtClean="0">
                <a:solidFill>
                  <a:srgbClr val="CA9418"/>
                </a:solidFill>
              </a:rPr>
              <a:t>“to win the confidence”</a:t>
            </a:r>
            <a:r>
              <a:rPr lang="en-US" sz="2800" dirty="0" smtClean="0"/>
              <a:t>, and gain the </a:t>
            </a:r>
            <a:r>
              <a:rPr lang="en-US" sz="2800" i="1" dirty="0" smtClean="0">
                <a:solidFill>
                  <a:srgbClr val="CA9418"/>
                </a:solidFill>
              </a:rPr>
              <a:t>cooperation</a:t>
            </a:r>
            <a:r>
              <a:rPr lang="en-US" sz="2800" dirty="0" smtClean="0"/>
              <a:t> of the local population.</a:t>
            </a:r>
          </a:p>
          <a:p>
            <a:pPr algn="just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A9418"/>
                </a:solidFill>
              </a:rPr>
              <a:t>Medical Assistance </a:t>
            </a:r>
            <a:r>
              <a:rPr lang="en-US" sz="2800" dirty="0" smtClean="0"/>
              <a:t>is an important </a:t>
            </a:r>
            <a:r>
              <a:rPr lang="en-US" sz="2800" i="1" dirty="0" smtClean="0">
                <a:solidFill>
                  <a:srgbClr val="CA9418"/>
                </a:solidFill>
              </a:rPr>
              <a:t>“soft power” </a:t>
            </a:r>
            <a:r>
              <a:rPr lang="en-US" sz="2800" dirty="0" smtClean="0"/>
              <a:t>tool to promote stabilization and security objectives in fragile states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4038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 For all those who believe in Peace, they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should stand together, and for you all I can say that: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You can depend on Jordan.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 are working for the coming New Hope;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Hope with Prosperity and Future which is not only for Jordan but for the Rest of the World ” </a:t>
            </a: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2052638" y="4343400"/>
            <a:ext cx="7091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dirty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Majesty </a:t>
            </a:r>
          </a:p>
          <a:p>
            <a:pPr algn="ctr"/>
            <a:r>
              <a:rPr lang="en-US" sz="3000" dirty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Abdullah II Ibn Al-Hussein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3203848" y="5517232"/>
            <a:ext cx="5005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Munich Conference on Security Policy </a:t>
            </a:r>
          </a:p>
          <a:p>
            <a:pPr algn="ctr"/>
            <a:r>
              <a:rPr lang="en-US" sz="2000" dirty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85860"/>
            <a:ext cx="8640960" cy="5286412"/>
          </a:xfrm>
        </p:spPr>
        <p:txBody>
          <a:bodyPr/>
          <a:lstStyle/>
          <a:p>
            <a:pPr marL="0" indent="0" eaLnBrk="1" hangingPunct="1">
              <a:buSzPct val="70000"/>
              <a:buNone/>
            </a:pPr>
            <a:r>
              <a:rPr lang="en-GB" sz="2400" dirty="0" smtClean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39552" y="116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Snap Shot of  RMS Missions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 greater Love then Embracing people in need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19" y="1500174"/>
          <a:ext cx="8643998" cy="507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792"/>
                <a:gridCol w="2142206"/>
                <a:gridCol w="2161000"/>
                <a:gridCol w="2161000"/>
              </a:tblGrid>
              <a:tr h="7558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Patient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Admissions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Afghanistan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807,522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7,572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4,833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Ramallah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884,129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175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Jenin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867,095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257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Liberia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95,787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5,956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Congo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16,307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1,392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Haiti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45,122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820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Cote D’ivoire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37,602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707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Libya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1,612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Gaza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1,150,162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16,906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5,796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Egypt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44,438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</a:tr>
              <a:tr h="392383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3,998,370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38,812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21,681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Jordan – A Refugee Haven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en-US" sz="2000" dirty="0" smtClean="0"/>
              <a:t>Circassians 1878.</a:t>
            </a:r>
          </a:p>
          <a:p>
            <a:r>
              <a:rPr lang="en-US" sz="2000" dirty="0" smtClean="0"/>
              <a:t>Kurds 1920 &amp; 1930.</a:t>
            </a:r>
          </a:p>
          <a:p>
            <a:r>
              <a:rPr lang="en-US" sz="2000" dirty="0" smtClean="0"/>
              <a:t>Armenians 1930.</a:t>
            </a:r>
          </a:p>
          <a:p>
            <a:r>
              <a:rPr lang="en-US" sz="2000" dirty="0" smtClean="0"/>
              <a:t>Palestinians 1948, 1967, 1970 &amp; 1973.</a:t>
            </a:r>
          </a:p>
          <a:p>
            <a:r>
              <a:rPr lang="en-US" sz="2000" dirty="0" smtClean="0"/>
              <a:t>Lebanese 1975,2006.</a:t>
            </a:r>
          </a:p>
          <a:p>
            <a:r>
              <a:rPr lang="en-US" sz="2000" dirty="0" smtClean="0"/>
              <a:t>Bangladeshis, Philippines, Pakistanis, Indians 1991 (Gulf War in Kuwait)</a:t>
            </a:r>
          </a:p>
          <a:p>
            <a:r>
              <a:rPr lang="en-US" sz="2000" dirty="0" smtClean="0"/>
              <a:t>Iraqis 1991, 2000, 2001, 2007.</a:t>
            </a:r>
          </a:p>
          <a:p>
            <a:r>
              <a:rPr lang="en-US" sz="2000" dirty="0" smtClean="0"/>
              <a:t>Libyans  1900 , 2011</a:t>
            </a:r>
          </a:p>
          <a:p>
            <a:r>
              <a:rPr lang="en-US" sz="2000" smtClean="0"/>
              <a:t>Syrians –1920, </a:t>
            </a:r>
            <a:r>
              <a:rPr lang="en-US" sz="2000" dirty="0" smtClean="0"/>
              <a:t>1960, 1970 &amp;2011.</a:t>
            </a:r>
          </a:p>
          <a:p>
            <a:endParaRPr lang="en-US" sz="2000" dirty="0" smtClean="0"/>
          </a:p>
          <a:p>
            <a:r>
              <a:rPr lang="en-US" sz="2000" dirty="0" smtClean="0"/>
              <a:t>“Each time a man stands up for an ideal or acts to improve the lots of others, or strikes out against injustice, he sends forth a tiny ripple of hope, and crossing each other from a million different centers, those ripples build a current which can sweep down the mightiest walls of oppression and resistance.” – Robert F. Kennedy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63579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smtClean="0"/>
              <a:t>Syrian Crisis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/>
              <a:t>Refugees in Jordan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bg1"/>
                </a:solidFill>
              </a:rPr>
              <a:t>593,346</a:t>
            </a:r>
            <a:r>
              <a:rPr lang="en-US" dirty="0" smtClean="0">
                <a:solidFill>
                  <a:srgbClr val="FF0000"/>
                </a:solidFill>
              </a:rPr>
              <a:t> Registered Refugees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1,200,000</a:t>
            </a:r>
            <a:r>
              <a:rPr lang="en-US" dirty="0" smtClean="0">
                <a:solidFill>
                  <a:srgbClr val="FF0000"/>
                </a:solidFill>
              </a:rPr>
              <a:t> Syrians living in Jordan within Host communities &amp; Camps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150,655 children </a:t>
            </a:r>
            <a:r>
              <a:rPr lang="en-US" sz="2400" dirty="0" smtClean="0"/>
              <a:t>(6 month to &lt;15 years) </a:t>
            </a:r>
            <a:r>
              <a:rPr lang="en-US" sz="2800" dirty="0" smtClean="0"/>
              <a:t>received vaccinations against measles and 749 received life saving and essential Tertiary Health Care 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Syrian Refugees Crisis</a:t>
            </a:r>
            <a:endParaRPr lang="en-US" dirty="0"/>
          </a:p>
        </p:txBody>
      </p:sp>
      <p:pic>
        <p:nvPicPr>
          <p:cNvPr id="4098" name="Picture 2" descr="C:\Users\User\Desktop\SyriaRms\Where-are-the-Syrian-refugees-go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21537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Syrian Refugee Map</a:t>
            </a:r>
            <a:br>
              <a:rPr lang="en-US" sz="4000" dirty="0" smtClean="0"/>
            </a:br>
            <a:r>
              <a:rPr lang="en-US" sz="2800" dirty="0" smtClean="0"/>
              <a:t>Dec 2013</a:t>
            </a:r>
            <a:endParaRPr lang="en-US" sz="2800" dirty="0"/>
          </a:p>
        </p:txBody>
      </p:sp>
      <p:pic>
        <p:nvPicPr>
          <p:cNvPr id="3074" name="Picture 2" descr="C:\Users\User\Desktop\SyriaRms\12-Dec-2013-syria-refugee-map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00200"/>
            <a:ext cx="8572560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Syrian Crisis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Impact on Jordan’s Health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85928"/>
            <a:ext cx="8572560" cy="4972072"/>
          </a:xfrm>
        </p:spPr>
        <p:txBody>
          <a:bodyPr/>
          <a:lstStyle/>
          <a:p>
            <a:pPr>
              <a:buSzPct val="70000"/>
              <a:buFont typeface="Wingdings" pitchFamily="2" charset="2"/>
              <a:buChar char="Ø"/>
            </a:pPr>
            <a:r>
              <a:rPr lang="en-US" sz="2600" i="1" dirty="0" smtClean="0">
                <a:solidFill>
                  <a:srgbClr val="CA9418"/>
                </a:solidFill>
              </a:rPr>
              <a:t>Increasing  Refugee population + slow pace/stagnation </a:t>
            </a:r>
            <a:r>
              <a:rPr lang="en-US" sz="2600" dirty="0" smtClean="0"/>
              <a:t>of construction health facilities, the average population served by each dispensary and health centers exceeds planned population – overstretching effective functioning of current primary health care facilities.</a:t>
            </a:r>
          </a:p>
          <a:p>
            <a:pPr lvl="1">
              <a:spcBef>
                <a:spcPts val="1200"/>
              </a:spcBef>
              <a:buSzPct val="70000"/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sz="2400" dirty="0" smtClean="0"/>
              <a:t>The problem is compounded with </a:t>
            </a:r>
            <a:r>
              <a:rPr lang="en-US" sz="2400" i="1" dirty="0" smtClean="0">
                <a:solidFill>
                  <a:srgbClr val="CA9418"/>
                </a:solidFill>
              </a:rPr>
              <a:t>shortage of staff</a:t>
            </a:r>
            <a:r>
              <a:rPr lang="en-US" sz="2400" dirty="0" smtClean="0">
                <a:solidFill>
                  <a:srgbClr val="CA9418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A9418"/>
                </a:solidFill>
              </a:rPr>
              <a:t>inadequate medical equipment </a:t>
            </a:r>
            <a:r>
              <a:rPr lang="en-US" sz="2400" dirty="0" smtClean="0"/>
              <a:t>and other </a:t>
            </a:r>
            <a:r>
              <a:rPr lang="en-US" sz="2400" i="1" dirty="0" smtClean="0">
                <a:solidFill>
                  <a:srgbClr val="CA9418"/>
                </a:solidFill>
              </a:rPr>
              <a:t>supplies.</a:t>
            </a:r>
          </a:p>
          <a:p>
            <a:pPr algn="just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 of Syrians in Jordan’s Public Hospitals has increased dramatically by almost 250%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JRMS: Peace Delegates in Homeland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1828799"/>
          </a:xfrm>
        </p:spPr>
        <p:txBody>
          <a:bodyPr/>
          <a:lstStyle/>
          <a:p>
            <a:pPr algn="just"/>
            <a:r>
              <a:rPr lang="en-US" sz="2400" dirty="0" smtClean="0"/>
              <a:t>Under the directives of </a:t>
            </a:r>
            <a:r>
              <a:rPr lang="en-US" sz="2400" dirty="0" smtClean="0">
                <a:solidFill>
                  <a:srgbClr val="CA9418"/>
                </a:solidFill>
              </a:rPr>
              <a:t>His Majesty King Abdullah II Ibn Al-Hussein,</a:t>
            </a:r>
            <a:r>
              <a:rPr lang="en-US" sz="2400" dirty="0" smtClean="0"/>
              <a:t> Jordanian Armed Forces (</a:t>
            </a:r>
            <a:r>
              <a:rPr lang="en-US" sz="2400" i="1" u="sng" dirty="0" smtClean="0"/>
              <a:t>Borders Guard Forces </a:t>
            </a:r>
            <a:r>
              <a:rPr lang="en-US" sz="2400" dirty="0" smtClean="0"/>
              <a:t>and </a:t>
            </a:r>
            <a:r>
              <a:rPr lang="en-US" sz="2400" i="1" u="sng" dirty="0" smtClean="0"/>
              <a:t>Royal Medical Services</a:t>
            </a:r>
            <a:r>
              <a:rPr lang="en-US" sz="2400" dirty="0" smtClean="0"/>
              <a:t>) joined humanitarian efforts to assist and provide aid for the helpless and insecure refugees.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2050" name="Picture 2" descr="C:\Users\User\Desktop\SyriaRms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71810"/>
            <a:ext cx="7894661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Syrian Crisis Refugees</a:t>
            </a:r>
          </a:p>
        </p:txBody>
      </p:sp>
      <p:pic>
        <p:nvPicPr>
          <p:cNvPr id="76803" name="Picture 2" descr="C:\Users\Awni\Desktop\Hiam\سالم الزواهرة\ZAWAHREH\الصور   المهمه\DSCF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3" descr="C:\Users\Awni\Desktop\Hiam\سالم الزواهرة\ZAWAHREH\الصور   المهمه\DSCF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321175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4" descr="DSCF626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214438"/>
            <a:ext cx="4572000" cy="2643190"/>
          </a:xfrm>
        </p:spPr>
      </p:pic>
      <p:pic>
        <p:nvPicPr>
          <p:cNvPr id="76806" name="Picture 3" descr="D99C04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57629"/>
            <a:ext cx="4572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Jordan Borders</a:t>
            </a:r>
          </a:p>
        </p:txBody>
      </p:sp>
      <p:pic>
        <p:nvPicPr>
          <p:cNvPr id="78851" name="Content Placeholder 3" descr="Presentation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071546"/>
            <a:ext cx="7858125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Syrian Refugees Humanitarian Aid Process</a:t>
            </a:r>
          </a:p>
        </p:txBody>
      </p:sp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180975" y="1412875"/>
            <a:ext cx="8782050" cy="5135563"/>
            <a:chOff x="257637" y="1421296"/>
            <a:chExt cx="8781484" cy="5135015"/>
          </a:xfrm>
        </p:grpSpPr>
        <p:grpSp>
          <p:nvGrpSpPr>
            <p:cNvPr id="3" name="Group 307"/>
            <p:cNvGrpSpPr>
              <a:grpSpLocks/>
            </p:cNvGrpSpPr>
            <p:nvPr/>
          </p:nvGrpSpPr>
          <p:grpSpPr bwMode="auto">
            <a:xfrm>
              <a:off x="257637" y="1421296"/>
              <a:ext cx="8781484" cy="5135015"/>
              <a:chOff x="0" y="0"/>
              <a:chExt cx="9144000" cy="6858000"/>
            </a:xfrm>
          </p:grpSpPr>
          <p:pic>
            <p:nvPicPr>
              <p:cNvPr id="80906" name="Picture 4" descr="الاردن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64" name="Oval 5"/>
              <p:cNvSpPr>
                <a:spLocks noChangeArrowheads="1"/>
              </p:cNvSpPr>
              <p:nvPr/>
            </p:nvSpPr>
            <p:spPr bwMode="auto">
              <a:xfrm>
                <a:off x="7811740" y="260753"/>
                <a:ext cx="145458" cy="14203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5" name="Oval 6"/>
              <p:cNvSpPr>
                <a:spLocks noChangeArrowheads="1"/>
              </p:cNvSpPr>
              <p:nvPr/>
            </p:nvSpPr>
            <p:spPr bwMode="auto">
              <a:xfrm>
                <a:off x="1834751" y="3430060"/>
                <a:ext cx="145458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6" name="Oval 7"/>
              <p:cNvSpPr>
                <a:spLocks noChangeArrowheads="1"/>
              </p:cNvSpPr>
              <p:nvPr/>
            </p:nvSpPr>
            <p:spPr bwMode="auto">
              <a:xfrm>
                <a:off x="1619870" y="3283785"/>
                <a:ext cx="143805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7" name="Oval 8"/>
              <p:cNvSpPr>
                <a:spLocks noChangeArrowheads="1"/>
              </p:cNvSpPr>
              <p:nvPr/>
            </p:nvSpPr>
            <p:spPr bwMode="auto">
              <a:xfrm>
                <a:off x="7163792" y="765298"/>
                <a:ext cx="145458" cy="14203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8" name="Oval 9"/>
              <p:cNvSpPr>
                <a:spLocks noChangeArrowheads="1"/>
              </p:cNvSpPr>
              <p:nvPr/>
            </p:nvSpPr>
            <p:spPr bwMode="auto">
              <a:xfrm>
                <a:off x="7522478" y="476987"/>
                <a:ext cx="145458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9" name="Oval 10"/>
              <p:cNvSpPr>
                <a:spLocks noChangeArrowheads="1"/>
              </p:cNvSpPr>
              <p:nvPr/>
            </p:nvSpPr>
            <p:spPr bwMode="auto">
              <a:xfrm>
                <a:off x="2209966" y="3809529"/>
                <a:ext cx="143804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0" name="Oval 11"/>
              <p:cNvSpPr>
                <a:spLocks noChangeArrowheads="1"/>
              </p:cNvSpPr>
              <p:nvPr/>
            </p:nvSpPr>
            <p:spPr bwMode="auto">
              <a:xfrm>
                <a:off x="1295896" y="3201106"/>
                <a:ext cx="143805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1" name="Oval 12"/>
              <p:cNvSpPr>
                <a:spLocks noChangeArrowheads="1"/>
              </p:cNvSpPr>
              <p:nvPr/>
            </p:nvSpPr>
            <p:spPr bwMode="auto">
              <a:xfrm>
                <a:off x="1259531" y="2997592"/>
                <a:ext cx="143805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2" name="Oval 13"/>
              <p:cNvSpPr>
                <a:spLocks noChangeArrowheads="1"/>
              </p:cNvSpPr>
              <p:nvPr/>
            </p:nvSpPr>
            <p:spPr bwMode="auto">
              <a:xfrm>
                <a:off x="1186803" y="2853437"/>
                <a:ext cx="145458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3" name="Oval 14"/>
              <p:cNvSpPr>
                <a:spLocks noChangeArrowheads="1"/>
              </p:cNvSpPr>
              <p:nvPr/>
            </p:nvSpPr>
            <p:spPr bwMode="auto">
              <a:xfrm>
                <a:off x="4211662" y="2997592"/>
                <a:ext cx="143805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4" name="Oval 15"/>
              <p:cNvSpPr>
                <a:spLocks noChangeArrowheads="1"/>
              </p:cNvSpPr>
              <p:nvPr/>
            </p:nvSpPr>
            <p:spPr bwMode="auto">
              <a:xfrm>
                <a:off x="1042998" y="2637203"/>
                <a:ext cx="143804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5" name="Oval 16"/>
              <p:cNvSpPr>
                <a:spLocks noChangeArrowheads="1"/>
              </p:cNvSpPr>
              <p:nvPr/>
            </p:nvSpPr>
            <p:spPr bwMode="auto">
              <a:xfrm>
                <a:off x="826464" y="2493047"/>
                <a:ext cx="145458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6" name="Oval 17"/>
              <p:cNvSpPr>
                <a:spLocks noChangeArrowheads="1"/>
              </p:cNvSpPr>
              <p:nvPr/>
            </p:nvSpPr>
            <p:spPr bwMode="auto">
              <a:xfrm>
                <a:off x="609931" y="2437929"/>
                <a:ext cx="143804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7" name="Oval 18"/>
              <p:cNvSpPr>
                <a:spLocks noChangeArrowheads="1"/>
              </p:cNvSpPr>
              <p:nvPr/>
            </p:nvSpPr>
            <p:spPr bwMode="auto">
              <a:xfrm>
                <a:off x="1980208" y="3644174"/>
                <a:ext cx="143805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8" name="Oval 19"/>
              <p:cNvSpPr>
                <a:spLocks noChangeArrowheads="1"/>
              </p:cNvSpPr>
              <p:nvPr/>
            </p:nvSpPr>
            <p:spPr bwMode="auto">
              <a:xfrm>
                <a:off x="2555427" y="3934605"/>
                <a:ext cx="145458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9" name="Oval 20"/>
              <p:cNvSpPr>
                <a:spLocks noChangeArrowheads="1"/>
              </p:cNvSpPr>
              <p:nvPr/>
            </p:nvSpPr>
            <p:spPr bwMode="auto">
              <a:xfrm>
                <a:off x="2895931" y="4038483"/>
                <a:ext cx="143805" cy="14203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0" name="Oval 21"/>
              <p:cNvSpPr>
                <a:spLocks noChangeArrowheads="1"/>
              </p:cNvSpPr>
              <p:nvPr/>
            </p:nvSpPr>
            <p:spPr bwMode="auto">
              <a:xfrm>
                <a:off x="3276104" y="3718371"/>
                <a:ext cx="145458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1" name="Oval 22"/>
              <p:cNvSpPr>
                <a:spLocks noChangeArrowheads="1"/>
              </p:cNvSpPr>
              <p:nvPr/>
            </p:nvSpPr>
            <p:spPr bwMode="auto">
              <a:xfrm>
                <a:off x="3563714" y="3502138"/>
                <a:ext cx="145458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2" name="Oval 23"/>
              <p:cNvSpPr>
                <a:spLocks noChangeArrowheads="1"/>
              </p:cNvSpPr>
              <p:nvPr/>
            </p:nvSpPr>
            <p:spPr bwMode="auto">
              <a:xfrm>
                <a:off x="3924052" y="3213826"/>
                <a:ext cx="145458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3" name="Oval 24"/>
              <p:cNvSpPr>
                <a:spLocks noChangeArrowheads="1"/>
              </p:cNvSpPr>
              <p:nvPr/>
            </p:nvSpPr>
            <p:spPr bwMode="auto">
              <a:xfrm>
                <a:off x="4428196" y="2853437"/>
                <a:ext cx="143804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4" name="Oval 25"/>
              <p:cNvSpPr>
                <a:spLocks noChangeArrowheads="1"/>
              </p:cNvSpPr>
              <p:nvPr/>
            </p:nvSpPr>
            <p:spPr bwMode="auto">
              <a:xfrm>
                <a:off x="4788534" y="2565125"/>
                <a:ext cx="143804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5" name="Oval 26"/>
              <p:cNvSpPr>
                <a:spLocks noChangeArrowheads="1"/>
              </p:cNvSpPr>
              <p:nvPr/>
            </p:nvSpPr>
            <p:spPr bwMode="auto">
              <a:xfrm>
                <a:off x="5410035" y="2058460"/>
                <a:ext cx="143804" cy="14203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Oval 27"/>
              <p:cNvSpPr>
                <a:spLocks noChangeArrowheads="1"/>
              </p:cNvSpPr>
              <p:nvPr/>
            </p:nvSpPr>
            <p:spPr bwMode="auto">
              <a:xfrm>
                <a:off x="6096000" y="1524236"/>
                <a:ext cx="143805" cy="14203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7" name="Oval 29"/>
              <p:cNvSpPr>
                <a:spLocks noChangeArrowheads="1"/>
              </p:cNvSpPr>
              <p:nvPr/>
            </p:nvSpPr>
            <p:spPr bwMode="auto">
              <a:xfrm>
                <a:off x="6553862" y="1218965"/>
                <a:ext cx="143804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8" name="Line 30"/>
              <p:cNvSpPr>
                <a:spLocks noChangeShapeType="1"/>
              </p:cNvSpPr>
              <p:nvPr/>
            </p:nvSpPr>
            <p:spPr bwMode="auto">
              <a:xfrm>
                <a:off x="7019988" y="981532"/>
                <a:ext cx="72729" cy="216234"/>
              </a:xfrm>
              <a:prstGeom prst="line">
                <a:avLst/>
              </a:prstGeom>
              <a:noFill/>
              <a:ln w="82550">
                <a:solidFill>
                  <a:srgbClr val="0000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Line 31"/>
              <p:cNvSpPr>
                <a:spLocks noChangeShapeType="1"/>
              </p:cNvSpPr>
              <p:nvPr/>
            </p:nvSpPr>
            <p:spPr bwMode="auto">
              <a:xfrm>
                <a:off x="4643076" y="2781359"/>
                <a:ext cx="145458" cy="216234"/>
              </a:xfrm>
              <a:prstGeom prst="line">
                <a:avLst/>
              </a:prstGeom>
              <a:noFill/>
              <a:ln w="82550">
                <a:solidFill>
                  <a:srgbClr val="0000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Line 32"/>
              <p:cNvSpPr>
                <a:spLocks noChangeShapeType="1"/>
              </p:cNvSpPr>
              <p:nvPr/>
            </p:nvSpPr>
            <p:spPr bwMode="auto">
              <a:xfrm>
                <a:off x="2124014" y="3788330"/>
                <a:ext cx="0" cy="216234"/>
              </a:xfrm>
              <a:prstGeom prst="line">
                <a:avLst/>
              </a:prstGeom>
              <a:noFill/>
              <a:ln w="69850">
                <a:solidFill>
                  <a:srgbClr val="0000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Oval 33"/>
              <p:cNvSpPr>
                <a:spLocks noChangeArrowheads="1"/>
              </p:cNvSpPr>
              <p:nvPr/>
            </p:nvSpPr>
            <p:spPr bwMode="auto">
              <a:xfrm rot="20208084">
                <a:off x="7581983" y="913694"/>
                <a:ext cx="647948" cy="21623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2" name="Oval 34"/>
              <p:cNvSpPr>
                <a:spLocks noChangeArrowheads="1"/>
              </p:cNvSpPr>
              <p:nvPr/>
            </p:nvSpPr>
            <p:spPr bwMode="auto">
              <a:xfrm rot="19218056">
                <a:off x="6362122" y="1524236"/>
                <a:ext cx="647948" cy="21623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3" name="Oval 35"/>
              <p:cNvSpPr>
                <a:spLocks noChangeArrowheads="1"/>
              </p:cNvSpPr>
              <p:nvPr/>
            </p:nvSpPr>
            <p:spPr bwMode="auto">
              <a:xfrm rot="19606098">
                <a:off x="5181931" y="2590564"/>
                <a:ext cx="647948" cy="21623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Oval 36"/>
              <p:cNvSpPr>
                <a:spLocks noChangeArrowheads="1"/>
              </p:cNvSpPr>
              <p:nvPr/>
            </p:nvSpPr>
            <p:spPr bwMode="auto">
              <a:xfrm rot="20397903">
                <a:off x="1914091" y="4269555"/>
                <a:ext cx="609931" cy="30315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5" name="Oval 37"/>
              <p:cNvSpPr>
                <a:spLocks noChangeArrowheads="1"/>
              </p:cNvSpPr>
              <p:nvPr/>
            </p:nvSpPr>
            <p:spPr bwMode="auto">
              <a:xfrm rot="20133363">
                <a:off x="3962070" y="3504258"/>
                <a:ext cx="647948" cy="30527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6" name="Oval 38"/>
              <p:cNvSpPr>
                <a:spLocks noChangeArrowheads="1"/>
              </p:cNvSpPr>
              <p:nvPr/>
            </p:nvSpPr>
            <p:spPr bwMode="auto">
              <a:xfrm rot="18123930">
                <a:off x="1331058" y="4076491"/>
                <a:ext cx="648701" cy="21653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7" name="Oval 39"/>
              <p:cNvSpPr>
                <a:spLocks noChangeArrowheads="1"/>
              </p:cNvSpPr>
              <p:nvPr/>
            </p:nvSpPr>
            <p:spPr bwMode="auto">
              <a:xfrm rot="18078230">
                <a:off x="1116410" y="3645909"/>
                <a:ext cx="646582" cy="21488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8" name="Oval 40"/>
              <p:cNvSpPr>
                <a:spLocks noChangeArrowheads="1"/>
              </p:cNvSpPr>
              <p:nvPr/>
            </p:nvSpPr>
            <p:spPr bwMode="auto">
              <a:xfrm rot="5719291">
                <a:off x="623011" y="3416131"/>
                <a:ext cx="646582" cy="216533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9" name="Rectangle 41"/>
              <p:cNvSpPr>
                <a:spLocks noChangeArrowheads="1"/>
              </p:cNvSpPr>
              <p:nvPr/>
            </p:nvSpPr>
            <p:spPr bwMode="auto">
              <a:xfrm>
                <a:off x="7667935" y="1545435"/>
                <a:ext cx="575219" cy="20775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Rectangle 42"/>
              <p:cNvSpPr>
                <a:spLocks noChangeArrowheads="1"/>
              </p:cNvSpPr>
              <p:nvPr/>
            </p:nvSpPr>
            <p:spPr bwMode="auto">
              <a:xfrm>
                <a:off x="6248069" y="2590564"/>
                <a:ext cx="869440" cy="36038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>
                <a:off x="3381892" y="4343754"/>
                <a:ext cx="601666" cy="36038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Rectangle 44"/>
              <p:cNvSpPr>
                <a:spLocks noChangeArrowheads="1"/>
              </p:cNvSpPr>
              <p:nvPr/>
            </p:nvSpPr>
            <p:spPr bwMode="auto">
              <a:xfrm>
                <a:off x="2590139" y="4952175"/>
                <a:ext cx="793406" cy="36038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Rectangle 45"/>
              <p:cNvSpPr>
                <a:spLocks noChangeArrowheads="1"/>
              </p:cNvSpPr>
              <p:nvPr/>
            </p:nvSpPr>
            <p:spPr bwMode="auto">
              <a:xfrm>
                <a:off x="695883" y="4801660"/>
                <a:ext cx="828117" cy="3582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4" name="Rectangle 46"/>
              <p:cNvSpPr>
                <a:spLocks noChangeArrowheads="1"/>
              </p:cNvSpPr>
              <p:nvPr/>
            </p:nvSpPr>
            <p:spPr bwMode="auto">
              <a:xfrm>
                <a:off x="366950" y="4437031"/>
                <a:ext cx="575219" cy="36038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5" name="Rectangle 47"/>
              <p:cNvSpPr>
                <a:spLocks noChangeArrowheads="1"/>
              </p:cNvSpPr>
              <p:nvPr/>
            </p:nvSpPr>
            <p:spPr bwMode="auto">
              <a:xfrm>
                <a:off x="251245" y="4076641"/>
                <a:ext cx="647948" cy="36038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6" name="Rectangle 48"/>
              <p:cNvSpPr>
                <a:spLocks noChangeArrowheads="1"/>
              </p:cNvSpPr>
              <p:nvPr/>
            </p:nvSpPr>
            <p:spPr bwMode="auto">
              <a:xfrm>
                <a:off x="6629896" y="3580576"/>
                <a:ext cx="1155396" cy="716539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7" name="Rectangle 49"/>
              <p:cNvSpPr>
                <a:spLocks noChangeArrowheads="1"/>
              </p:cNvSpPr>
              <p:nvPr/>
            </p:nvSpPr>
            <p:spPr bwMode="auto">
              <a:xfrm>
                <a:off x="2971965" y="5791671"/>
                <a:ext cx="1142174" cy="655062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8" name="Text Box 51"/>
              <p:cNvSpPr txBox="1">
                <a:spLocks noChangeArrowheads="1"/>
              </p:cNvSpPr>
              <p:nvPr/>
            </p:nvSpPr>
            <p:spPr bwMode="auto">
              <a:xfrm rot="20045882">
                <a:off x="7522478" y="778018"/>
                <a:ext cx="864481" cy="2861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800" b="1" kern="0" dirty="0" smtClean="0">
                    <a:solidFill>
                      <a:srgbClr val="002060"/>
                    </a:solidFill>
                  </a:rPr>
                  <a:t>Al-</a:t>
                </a:r>
                <a:r>
                  <a:rPr lang="en-US" sz="800" b="1" kern="0" dirty="0" err="1" smtClean="0">
                    <a:solidFill>
                      <a:srgbClr val="002060"/>
                    </a:solidFill>
                  </a:rPr>
                  <a:t>Ruqban</a:t>
                </a:r>
                <a:endParaRPr lang="en-US" sz="8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9" name="Text Box 52"/>
              <p:cNvSpPr txBox="1">
                <a:spLocks noChangeArrowheads="1"/>
              </p:cNvSpPr>
              <p:nvPr/>
            </p:nvSpPr>
            <p:spPr bwMode="auto">
              <a:xfrm rot="19346812">
                <a:off x="6310881" y="1286803"/>
                <a:ext cx="1008286" cy="30739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 b="1" kern="0" dirty="0" smtClean="0">
                    <a:solidFill>
                      <a:srgbClr val="002060"/>
                    </a:solidFill>
                  </a:rPr>
                  <a:t>‘</a:t>
                </a:r>
                <a:r>
                  <a:rPr lang="en-US" sz="900" b="1" kern="0" dirty="0" err="1" smtClean="0">
                    <a:solidFill>
                      <a:srgbClr val="002060"/>
                    </a:solidFill>
                  </a:rPr>
                  <a:t>Hadalat</a:t>
                </a:r>
                <a:endParaRPr lang="en-US" sz="9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0" name="Text Box 53"/>
              <p:cNvSpPr txBox="1">
                <a:spLocks noChangeArrowheads="1"/>
              </p:cNvSpPr>
              <p:nvPr/>
            </p:nvSpPr>
            <p:spPr bwMode="auto">
              <a:xfrm rot="19979755">
                <a:off x="5112508" y="2431570"/>
                <a:ext cx="1152091" cy="2671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700" b="1" kern="0" dirty="0" smtClean="0">
                    <a:solidFill>
                      <a:srgbClr val="002060"/>
                    </a:solidFill>
                  </a:rPr>
                  <a:t>Al-</a:t>
                </a:r>
                <a:r>
                  <a:rPr lang="en-US" sz="700" b="1" kern="0" dirty="0" err="1" smtClean="0">
                    <a:solidFill>
                      <a:srgbClr val="002060"/>
                    </a:solidFill>
                  </a:rPr>
                  <a:t>Mintuad</a:t>
                </a:r>
                <a:endParaRPr lang="en-US" sz="7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1" name="Text Box 54"/>
              <p:cNvSpPr txBox="1">
                <a:spLocks noChangeArrowheads="1"/>
              </p:cNvSpPr>
              <p:nvPr/>
            </p:nvSpPr>
            <p:spPr bwMode="auto">
              <a:xfrm rot="20186008">
                <a:off x="1780204" y="4002443"/>
                <a:ext cx="1720698" cy="2671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700" b="1" kern="0" smtClean="0">
                    <a:solidFill>
                      <a:srgbClr val="002060"/>
                    </a:solidFill>
                  </a:rPr>
                  <a:t>Al-Mansurah</a:t>
                </a:r>
              </a:p>
            </p:txBody>
          </p:sp>
          <p:sp>
            <p:nvSpPr>
              <p:cNvPr id="212" name="Text Box 55"/>
              <p:cNvSpPr txBox="1">
                <a:spLocks noChangeArrowheads="1"/>
              </p:cNvSpPr>
              <p:nvPr/>
            </p:nvSpPr>
            <p:spPr bwMode="auto">
              <a:xfrm rot="20045609">
                <a:off x="3962070" y="3457619"/>
                <a:ext cx="647948" cy="30951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 b="1" kern="0" dirty="0" err="1" smtClean="0">
                    <a:solidFill>
                      <a:srgbClr val="002060"/>
                    </a:solidFill>
                  </a:rPr>
                  <a:t>Sabha</a:t>
                </a:r>
                <a:endParaRPr lang="en-US" sz="9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3" name="Text Box 56"/>
              <p:cNvSpPr txBox="1">
                <a:spLocks noChangeArrowheads="1"/>
              </p:cNvSpPr>
              <p:nvPr/>
            </p:nvSpPr>
            <p:spPr bwMode="auto">
              <a:xfrm rot="17711956">
                <a:off x="1206178" y="4068963"/>
                <a:ext cx="867055" cy="20826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700" b="1" kern="0" dirty="0" smtClean="0">
                    <a:solidFill>
                      <a:srgbClr val="002060"/>
                    </a:solidFill>
                  </a:rPr>
                  <a:t>Al-</a:t>
                </a:r>
                <a:r>
                  <a:rPr lang="en-US" sz="700" b="1" kern="0" dirty="0" err="1" smtClean="0">
                    <a:solidFill>
                      <a:srgbClr val="002060"/>
                    </a:solidFill>
                  </a:rPr>
                  <a:t>Akaydir</a:t>
                </a:r>
                <a:endParaRPr lang="en-US" sz="7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4" name="Text Box 58"/>
              <p:cNvSpPr txBox="1">
                <a:spLocks noChangeArrowheads="1"/>
              </p:cNvSpPr>
              <p:nvPr/>
            </p:nvSpPr>
            <p:spPr bwMode="auto">
              <a:xfrm rot="16395049">
                <a:off x="423971" y="3419202"/>
                <a:ext cx="1043009" cy="20826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kern="0" smtClean="0">
                    <a:solidFill>
                      <a:srgbClr val="002060"/>
                    </a:solidFill>
                  </a:rPr>
                  <a:t>Al-Thunaybah</a:t>
                </a:r>
              </a:p>
            </p:txBody>
          </p:sp>
          <p:sp>
            <p:nvSpPr>
              <p:cNvPr id="215" name="Oval 59"/>
              <p:cNvSpPr>
                <a:spLocks noChangeArrowheads="1"/>
              </p:cNvSpPr>
              <p:nvPr/>
            </p:nvSpPr>
            <p:spPr bwMode="auto">
              <a:xfrm>
                <a:off x="540508" y="2781359"/>
                <a:ext cx="216533" cy="71866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6" name="Text Box 60"/>
              <p:cNvSpPr txBox="1">
                <a:spLocks noChangeArrowheads="1"/>
              </p:cNvSpPr>
              <p:nvPr/>
            </p:nvSpPr>
            <p:spPr bwMode="auto">
              <a:xfrm rot="16733752">
                <a:off x="-64508" y="2570168"/>
                <a:ext cx="1583594" cy="20826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700" b="1" kern="0" smtClean="0">
                    <a:solidFill>
                      <a:srgbClr val="002060"/>
                    </a:solidFill>
                  </a:rPr>
                  <a:t>Qalid</a:t>
                </a:r>
              </a:p>
            </p:txBody>
          </p:sp>
          <p:sp>
            <p:nvSpPr>
              <p:cNvPr id="217" name="Text Box 61"/>
              <p:cNvSpPr txBox="1">
                <a:spLocks noChangeArrowheads="1"/>
              </p:cNvSpPr>
              <p:nvPr/>
            </p:nvSpPr>
            <p:spPr bwMode="auto">
              <a:xfrm>
                <a:off x="7620000" y="1539075"/>
                <a:ext cx="662825" cy="2671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kern="0" dirty="0" smtClean="0">
                    <a:solidFill>
                      <a:srgbClr val="002060"/>
                    </a:solidFill>
                  </a:rPr>
                  <a:t>Al-</a:t>
                </a:r>
                <a:r>
                  <a:rPr lang="en-US" sz="700" b="1" kern="0" dirty="0" err="1" smtClean="0">
                    <a:solidFill>
                      <a:srgbClr val="002060"/>
                    </a:solidFill>
                  </a:rPr>
                  <a:t>Roqban</a:t>
                </a:r>
                <a:endParaRPr lang="en-US" sz="7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8" name="Text Box 62"/>
              <p:cNvSpPr txBox="1">
                <a:spLocks noChangeArrowheads="1"/>
              </p:cNvSpPr>
              <p:nvPr/>
            </p:nvSpPr>
            <p:spPr bwMode="auto">
              <a:xfrm>
                <a:off x="6248069" y="2590564"/>
                <a:ext cx="791753" cy="2883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800" b="1" kern="0" dirty="0" smtClean="0">
                    <a:solidFill>
                      <a:srgbClr val="002060"/>
                    </a:solidFill>
                  </a:rPr>
                  <a:t>Al-</a:t>
                </a:r>
                <a:r>
                  <a:rPr lang="en-US" sz="800" b="1" kern="0" dirty="0" err="1" smtClean="0">
                    <a:solidFill>
                      <a:srgbClr val="002060"/>
                    </a:solidFill>
                  </a:rPr>
                  <a:t>Mintuad</a:t>
                </a:r>
                <a:endParaRPr lang="en-US" sz="9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9" name="Text Box 63"/>
              <p:cNvSpPr txBox="1">
                <a:spLocks noChangeArrowheads="1"/>
              </p:cNvSpPr>
              <p:nvPr/>
            </p:nvSpPr>
            <p:spPr bwMode="auto">
              <a:xfrm>
                <a:off x="3319080" y="4343754"/>
                <a:ext cx="935557" cy="2671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700" b="1" kern="0" dirty="0" smtClean="0">
                    <a:solidFill>
                      <a:srgbClr val="002060"/>
                    </a:solidFill>
                  </a:rPr>
                  <a:t>Um As-</a:t>
                </a:r>
                <a:r>
                  <a:rPr lang="en-US" sz="700" b="1" kern="0" dirty="0" err="1" smtClean="0">
                    <a:solidFill>
                      <a:srgbClr val="002060"/>
                    </a:solidFill>
                  </a:rPr>
                  <a:t>Srab</a:t>
                </a:r>
                <a:endParaRPr lang="en-US" sz="7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0" name="Text Box 64"/>
              <p:cNvSpPr txBox="1">
                <a:spLocks noChangeArrowheads="1"/>
              </p:cNvSpPr>
              <p:nvPr/>
            </p:nvSpPr>
            <p:spPr bwMode="auto">
              <a:xfrm>
                <a:off x="2560387" y="4952175"/>
                <a:ext cx="1297548" cy="2883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800" b="1" kern="0" smtClean="0">
                    <a:solidFill>
                      <a:srgbClr val="002060"/>
                    </a:solidFill>
                  </a:rPr>
                  <a:t>Sama Sar’han</a:t>
                </a:r>
              </a:p>
            </p:txBody>
          </p:sp>
          <p:sp>
            <p:nvSpPr>
              <p:cNvPr id="221" name="Text Box 65"/>
              <p:cNvSpPr txBox="1">
                <a:spLocks noChangeArrowheads="1"/>
              </p:cNvSpPr>
              <p:nvPr/>
            </p:nvSpPr>
            <p:spPr bwMode="auto">
              <a:xfrm>
                <a:off x="684312" y="4801660"/>
                <a:ext cx="899193" cy="32859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 smtClean="0">
                    <a:solidFill>
                      <a:srgbClr val="002060"/>
                    </a:solidFill>
                  </a:rPr>
                  <a:t>Tal </a:t>
                </a:r>
                <a:r>
                  <a:rPr lang="en-US" sz="1000" b="1" kern="0" dirty="0" err="1" smtClean="0">
                    <a:solidFill>
                      <a:srgbClr val="002060"/>
                    </a:solidFill>
                  </a:rPr>
                  <a:t>Shihab</a:t>
                </a:r>
                <a:endParaRPr lang="en-US" sz="10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2" name="Text Box 66"/>
              <p:cNvSpPr txBox="1">
                <a:spLocks noChangeArrowheads="1"/>
              </p:cNvSpPr>
              <p:nvPr/>
            </p:nvSpPr>
            <p:spPr bwMode="auto">
              <a:xfrm>
                <a:off x="380174" y="4437031"/>
                <a:ext cx="762001" cy="41550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700" b="1" kern="0" dirty="0" smtClean="0">
                    <a:solidFill>
                      <a:srgbClr val="002060"/>
                    </a:solidFill>
                  </a:rPr>
                  <a:t>Al-</a:t>
                </a:r>
                <a:r>
                  <a:rPr lang="en-US" sz="700" b="1" kern="0" dirty="0" err="1" smtClean="0">
                    <a:solidFill>
                      <a:srgbClr val="002060"/>
                    </a:solidFill>
                  </a:rPr>
                  <a:t>Thunaybah</a:t>
                </a:r>
                <a:endParaRPr lang="en-US" sz="7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3" name="Text Box 67"/>
              <p:cNvSpPr txBox="1">
                <a:spLocks noChangeArrowheads="1"/>
              </p:cNvSpPr>
              <p:nvPr/>
            </p:nvSpPr>
            <p:spPr bwMode="auto">
              <a:xfrm>
                <a:off x="208269" y="4114800"/>
                <a:ext cx="793406" cy="2883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800" b="1" kern="0" dirty="0" err="1" smtClean="0">
                    <a:solidFill>
                      <a:srgbClr val="002060"/>
                    </a:solidFill>
                  </a:rPr>
                  <a:t>Qarquosh</a:t>
                </a:r>
                <a:endParaRPr lang="en-US" sz="8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4" name="Rectangle 68"/>
              <p:cNvSpPr>
                <a:spLocks noChangeArrowheads="1"/>
              </p:cNvSpPr>
              <p:nvPr/>
            </p:nvSpPr>
            <p:spPr bwMode="auto">
              <a:xfrm>
                <a:off x="38018" y="3716252"/>
                <a:ext cx="647948" cy="3582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5" name="Text Box 69"/>
              <p:cNvSpPr txBox="1">
                <a:spLocks noChangeArrowheads="1"/>
              </p:cNvSpPr>
              <p:nvPr/>
            </p:nvSpPr>
            <p:spPr bwMode="auto">
              <a:xfrm>
                <a:off x="100829" y="3716252"/>
                <a:ext cx="900845" cy="30739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900" b="1" kern="0" smtClean="0">
                    <a:solidFill>
                      <a:srgbClr val="002060"/>
                    </a:solidFill>
                  </a:rPr>
                  <a:t>Qalid</a:t>
                </a:r>
              </a:p>
            </p:txBody>
          </p:sp>
          <p:sp>
            <p:nvSpPr>
              <p:cNvPr id="226" name="Text Box 70"/>
              <p:cNvSpPr txBox="1">
                <a:spLocks noChangeArrowheads="1"/>
              </p:cNvSpPr>
              <p:nvPr/>
            </p:nvSpPr>
            <p:spPr bwMode="auto">
              <a:xfrm>
                <a:off x="6629896" y="3656894"/>
                <a:ext cx="1223167" cy="32859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smtClean="0">
                    <a:solidFill>
                      <a:srgbClr val="002060"/>
                    </a:solidFill>
                  </a:rPr>
                  <a:t>Ar-Ruwayshid</a:t>
                </a:r>
              </a:p>
            </p:txBody>
          </p:sp>
          <p:sp>
            <p:nvSpPr>
              <p:cNvPr id="227" name="Text Box 71"/>
              <p:cNvSpPr txBox="1">
                <a:spLocks noChangeArrowheads="1"/>
              </p:cNvSpPr>
              <p:nvPr/>
            </p:nvSpPr>
            <p:spPr bwMode="auto">
              <a:xfrm>
                <a:off x="3095935" y="5791671"/>
                <a:ext cx="1079362" cy="3285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 smtClean="0">
                    <a:solidFill>
                      <a:srgbClr val="002060"/>
                    </a:solidFill>
                  </a:rPr>
                  <a:t>Al-</a:t>
                </a:r>
                <a:r>
                  <a:rPr lang="en-US" sz="1000" b="1" kern="0" dirty="0" err="1" smtClean="0">
                    <a:solidFill>
                      <a:srgbClr val="002060"/>
                    </a:solidFill>
                  </a:rPr>
                  <a:t>Manarah</a:t>
                </a:r>
                <a:endParaRPr lang="en-US" sz="10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8" name="Text Box 72"/>
              <p:cNvSpPr txBox="1">
                <a:spLocks noChangeArrowheads="1"/>
              </p:cNvSpPr>
              <p:nvPr/>
            </p:nvSpPr>
            <p:spPr bwMode="auto">
              <a:xfrm>
                <a:off x="0" y="6096942"/>
                <a:ext cx="1152092" cy="339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05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9" name="Line 73"/>
              <p:cNvSpPr>
                <a:spLocks noChangeShapeType="1"/>
              </p:cNvSpPr>
              <p:nvPr/>
            </p:nvSpPr>
            <p:spPr bwMode="auto">
              <a:xfrm>
                <a:off x="7236521" y="837376"/>
                <a:ext cx="287610" cy="2141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0" name="Line 74"/>
              <p:cNvSpPr>
                <a:spLocks noChangeShapeType="1"/>
              </p:cNvSpPr>
              <p:nvPr/>
            </p:nvSpPr>
            <p:spPr bwMode="auto">
              <a:xfrm>
                <a:off x="7596859" y="549065"/>
                <a:ext cx="143805" cy="3582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1" name="Line 75"/>
              <p:cNvSpPr>
                <a:spLocks noChangeShapeType="1"/>
              </p:cNvSpPr>
              <p:nvPr/>
            </p:nvSpPr>
            <p:spPr bwMode="auto">
              <a:xfrm>
                <a:off x="7884469" y="332831"/>
                <a:ext cx="0" cy="5045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2" name="Line 76"/>
              <p:cNvSpPr>
                <a:spLocks noChangeShapeType="1"/>
              </p:cNvSpPr>
              <p:nvPr/>
            </p:nvSpPr>
            <p:spPr bwMode="auto">
              <a:xfrm>
                <a:off x="6659649" y="1267723"/>
                <a:ext cx="72729" cy="21623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3" name="Line 77"/>
              <p:cNvSpPr>
                <a:spLocks noChangeShapeType="1"/>
              </p:cNvSpPr>
              <p:nvPr/>
            </p:nvSpPr>
            <p:spPr bwMode="auto">
              <a:xfrm>
                <a:off x="6155505" y="1628112"/>
                <a:ext cx="287610" cy="1441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4" name="Line 78"/>
              <p:cNvSpPr>
                <a:spLocks noChangeShapeType="1"/>
              </p:cNvSpPr>
              <p:nvPr/>
            </p:nvSpPr>
            <p:spPr bwMode="auto">
              <a:xfrm>
                <a:off x="5486070" y="2132658"/>
                <a:ext cx="71075" cy="43246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5" name="Line 79"/>
              <p:cNvSpPr>
                <a:spLocks noChangeShapeType="1"/>
              </p:cNvSpPr>
              <p:nvPr/>
            </p:nvSpPr>
            <p:spPr bwMode="auto">
              <a:xfrm>
                <a:off x="4859610" y="2637203"/>
                <a:ext cx="433067" cy="1441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6" name="Line 80"/>
              <p:cNvSpPr>
                <a:spLocks noChangeShapeType="1"/>
              </p:cNvSpPr>
              <p:nvPr/>
            </p:nvSpPr>
            <p:spPr bwMode="auto">
              <a:xfrm flipH="1">
                <a:off x="4428196" y="2923395"/>
                <a:ext cx="72729" cy="43458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7" name="Line 81"/>
              <p:cNvSpPr>
                <a:spLocks noChangeShapeType="1"/>
              </p:cNvSpPr>
              <p:nvPr/>
            </p:nvSpPr>
            <p:spPr bwMode="auto">
              <a:xfrm flipH="1">
                <a:off x="4267861" y="3048471"/>
                <a:ext cx="16529" cy="3603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8" name="Line 82"/>
              <p:cNvSpPr>
                <a:spLocks noChangeShapeType="1"/>
              </p:cNvSpPr>
              <p:nvPr/>
            </p:nvSpPr>
            <p:spPr bwMode="auto">
              <a:xfrm>
                <a:off x="3995129" y="3283785"/>
                <a:ext cx="216533" cy="21623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9" name="Line 83"/>
              <p:cNvSpPr>
                <a:spLocks noChangeShapeType="1"/>
              </p:cNvSpPr>
              <p:nvPr/>
            </p:nvSpPr>
            <p:spPr bwMode="auto">
              <a:xfrm>
                <a:off x="3634790" y="3574215"/>
                <a:ext cx="43306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0" name="Line 84"/>
              <p:cNvSpPr>
                <a:spLocks noChangeShapeType="1"/>
              </p:cNvSpPr>
              <p:nvPr/>
            </p:nvSpPr>
            <p:spPr bwMode="auto">
              <a:xfrm flipH="1">
                <a:off x="3200069" y="3809529"/>
                <a:ext cx="137194" cy="5342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1" name="Line 85"/>
              <p:cNvSpPr>
                <a:spLocks noChangeShapeType="1"/>
              </p:cNvSpPr>
              <p:nvPr/>
            </p:nvSpPr>
            <p:spPr bwMode="auto">
              <a:xfrm>
                <a:off x="2971965" y="4191118"/>
                <a:ext cx="0" cy="1526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2" name="Line 86"/>
              <p:cNvSpPr>
                <a:spLocks noChangeShapeType="1"/>
              </p:cNvSpPr>
              <p:nvPr/>
            </p:nvSpPr>
            <p:spPr bwMode="auto">
              <a:xfrm>
                <a:off x="2590139" y="4038483"/>
                <a:ext cx="229757" cy="3052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3" name="Line 87"/>
              <p:cNvSpPr>
                <a:spLocks noChangeShapeType="1"/>
              </p:cNvSpPr>
              <p:nvPr/>
            </p:nvSpPr>
            <p:spPr bwMode="auto">
              <a:xfrm>
                <a:off x="2286001" y="3962165"/>
                <a:ext cx="0" cy="22895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4" name="Line 88"/>
              <p:cNvSpPr>
                <a:spLocks noChangeShapeType="1"/>
              </p:cNvSpPr>
              <p:nvPr/>
            </p:nvSpPr>
            <p:spPr bwMode="auto">
              <a:xfrm flipH="1">
                <a:off x="1834751" y="3716252"/>
                <a:ext cx="216534" cy="2883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5" name="Line 89"/>
              <p:cNvSpPr>
                <a:spLocks noChangeShapeType="1"/>
              </p:cNvSpPr>
              <p:nvPr/>
            </p:nvSpPr>
            <p:spPr bwMode="auto">
              <a:xfrm flipH="1">
                <a:off x="1763675" y="3500018"/>
                <a:ext cx="143804" cy="43458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6" name="Line 90"/>
              <p:cNvSpPr>
                <a:spLocks noChangeShapeType="1"/>
              </p:cNvSpPr>
              <p:nvPr/>
            </p:nvSpPr>
            <p:spPr bwMode="auto">
              <a:xfrm flipH="1">
                <a:off x="1600035" y="3357982"/>
                <a:ext cx="92564" cy="37523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7" name="Line 91"/>
              <p:cNvSpPr>
                <a:spLocks noChangeShapeType="1"/>
              </p:cNvSpPr>
              <p:nvPr/>
            </p:nvSpPr>
            <p:spPr bwMode="auto">
              <a:xfrm>
                <a:off x="1403337" y="3283785"/>
                <a:ext cx="72729" cy="21623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8" name="Line 92"/>
              <p:cNvSpPr>
                <a:spLocks noChangeShapeType="1"/>
              </p:cNvSpPr>
              <p:nvPr/>
            </p:nvSpPr>
            <p:spPr bwMode="auto">
              <a:xfrm flipH="1">
                <a:off x="1295896" y="3124789"/>
                <a:ext cx="0" cy="22895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9" name="Line 93"/>
              <p:cNvSpPr>
                <a:spLocks noChangeShapeType="1"/>
              </p:cNvSpPr>
              <p:nvPr/>
            </p:nvSpPr>
            <p:spPr bwMode="auto">
              <a:xfrm flipH="1">
                <a:off x="1042998" y="2923395"/>
                <a:ext cx="216533" cy="3603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0" name="Line 94"/>
              <p:cNvSpPr>
                <a:spLocks noChangeShapeType="1"/>
              </p:cNvSpPr>
              <p:nvPr/>
            </p:nvSpPr>
            <p:spPr bwMode="auto">
              <a:xfrm flipH="1">
                <a:off x="971922" y="2709281"/>
                <a:ext cx="143805" cy="50454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1" name="Line 96"/>
              <p:cNvSpPr>
                <a:spLocks noChangeShapeType="1"/>
              </p:cNvSpPr>
              <p:nvPr/>
            </p:nvSpPr>
            <p:spPr bwMode="auto">
              <a:xfrm flipH="1">
                <a:off x="755389" y="2565125"/>
                <a:ext cx="145458" cy="35827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2" name="Line 97"/>
              <p:cNvSpPr>
                <a:spLocks noChangeShapeType="1"/>
              </p:cNvSpPr>
              <p:nvPr/>
            </p:nvSpPr>
            <p:spPr bwMode="auto">
              <a:xfrm flipH="1">
                <a:off x="611584" y="2493047"/>
                <a:ext cx="72729" cy="2883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3" name="Line 98"/>
              <p:cNvSpPr>
                <a:spLocks noChangeShapeType="1"/>
              </p:cNvSpPr>
              <p:nvPr/>
            </p:nvSpPr>
            <p:spPr bwMode="auto">
              <a:xfrm>
                <a:off x="7848104" y="1142647"/>
                <a:ext cx="76035" cy="3815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4" name="Line 100"/>
              <p:cNvSpPr>
                <a:spLocks noChangeShapeType="1"/>
              </p:cNvSpPr>
              <p:nvPr/>
            </p:nvSpPr>
            <p:spPr bwMode="auto">
              <a:xfrm flipH="1">
                <a:off x="6659649" y="1772268"/>
                <a:ext cx="72729" cy="79285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5" name="Line 101"/>
              <p:cNvSpPr>
                <a:spLocks noChangeShapeType="1"/>
              </p:cNvSpPr>
              <p:nvPr/>
            </p:nvSpPr>
            <p:spPr bwMode="auto">
              <a:xfrm>
                <a:off x="5724092" y="2709281"/>
                <a:ext cx="57687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6" name="Line 102"/>
              <p:cNvSpPr>
                <a:spLocks noChangeShapeType="1"/>
              </p:cNvSpPr>
              <p:nvPr/>
            </p:nvSpPr>
            <p:spPr bwMode="auto">
              <a:xfrm flipH="1">
                <a:off x="3886035" y="3885847"/>
                <a:ext cx="305791" cy="3815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7" name="Line 103"/>
              <p:cNvSpPr>
                <a:spLocks noChangeShapeType="1"/>
              </p:cNvSpPr>
              <p:nvPr/>
            </p:nvSpPr>
            <p:spPr bwMode="auto">
              <a:xfrm>
                <a:off x="2895931" y="4572707"/>
                <a:ext cx="0" cy="3603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8" name="Line 104"/>
              <p:cNvSpPr>
                <a:spLocks noChangeShapeType="1"/>
              </p:cNvSpPr>
              <p:nvPr/>
            </p:nvSpPr>
            <p:spPr bwMode="auto">
              <a:xfrm>
                <a:off x="1676069" y="4343754"/>
                <a:ext cx="76035" cy="3052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9" name="Line 105"/>
              <p:cNvSpPr>
                <a:spLocks noChangeShapeType="1"/>
              </p:cNvSpPr>
              <p:nvPr/>
            </p:nvSpPr>
            <p:spPr bwMode="auto">
              <a:xfrm>
                <a:off x="1143826" y="3733211"/>
                <a:ext cx="76035" cy="106420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0" name="Line 106"/>
              <p:cNvSpPr>
                <a:spLocks noChangeShapeType="1"/>
              </p:cNvSpPr>
              <p:nvPr/>
            </p:nvSpPr>
            <p:spPr bwMode="auto">
              <a:xfrm flipH="1">
                <a:off x="899193" y="3788330"/>
                <a:ext cx="143805" cy="6465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1" name="Line 107"/>
              <p:cNvSpPr>
                <a:spLocks noChangeShapeType="1"/>
              </p:cNvSpPr>
              <p:nvPr/>
            </p:nvSpPr>
            <p:spPr bwMode="auto">
              <a:xfrm>
                <a:off x="684312" y="3430060"/>
                <a:ext cx="0" cy="64658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2" name="Line 108"/>
              <p:cNvSpPr>
                <a:spLocks noChangeShapeType="1"/>
              </p:cNvSpPr>
              <p:nvPr/>
            </p:nvSpPr>
            <p:spPr bwMode="auto">
              <a:xfrm flipH="1">
                <a:off x="323974" y="3213826"/>
                <a:ext cx="216534" cy="50242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3" name="Line 112"/>
              <p:cNvSpPr>
                <a:spLocks noChangeShapeType="1"/>
              </p:cNvSpPr>
              <p:nvPr/>
            </p:nvSpPr>
            <p:spPr bwMode="auto">
              <a:xfrm>
                <a:off x="6858001" y="2972153"/>
                <a:ext cx="428108" cy="5723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4" name="Line 113"/>
              <p:cNvSpPr>
                <a:spLocks noChangeShapeType="1"/>
              </p:cNvSpPr>
              <p:nvPr/>
            </p:nvSpPr>
            <p:spPr bwMode="auto">
              <a:xfrm>
                <a:off x="3657931" y="4801660"/>
                <a:ext cx="76035" cy="9900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5" name="Line 114"/>
              <p:cNvSpPr>
                <a:spLocks noChangeShapeType="1"/>
              </p:cNvSpPr>
              <p:nvPr/>
            </p:nvSpPr>
            <p:spPr bwMode="auto">
              <a:xfrm>
                <a:off x="3200069" y="5333764"/>
                <a:ext cx="428109" cy="42822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6" name="Line 115"/>
              <p:cNvSpPr>
                <a:spLocks noChangeShapeType="1"/>
              </p:cNvSpPr>
              <p:nvPr/>
            </p:nvSpPr>
            <p:spPr bwMode="auto">
              <a:xfrm flipH="1">
                <a:off x="1066139" y="5181128"/>
                <a:ext cx="0" cy="93489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7" name="Line 116"/>
              <p:cNvSpPr>
                <a:spLocks noChangeShapeType="1"/>
              </p:cNvSpPr>
              <p:nvPr/>
            </p:nvSpPr>
            <p:spPr bwMode="auto">
              <a:xfrm>
                <a:off x="685966" y="4801660"/>
                <a:ext cx="142152" cy="129528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8" name="Line 117"/>
              <p:cNvSpPr>
                <a:spLocks noChangeShapeType="1"/>
              </p:cNvSpPr>
              <p:nvPr/>
            </p:nvSpPr>
            <p:spPr bwMode="auto">
              <a:xfrm>
                <a:off x="381827" y="4420071"/>
                <a:ext cx="214881" cy="16556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9" name="Line 118"/>
              <p:cNvSpPr>
                <a:spLocks noChangeShapeType="1"/>
              </p:cNvSpPr>
              <p:nvPr/>
            </p:nvSpPr>
            <p:spPr bwMode="auto">
              <a:xfrm>
                <a:off x="152069" y="4114800"/>
                <a:ext cx="242981" cy="197790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0" name="Oval 123"/>
              <p:cNvSpPr>
                <a:spLocks noChangeArrowheads="1"/>
              </p:cNvSpPr>
              <p:nvPr/>
            </p:nvSpPr>
            <p:spPr bwMode="auto">
              <a:xfrm>
                <a:off x="8676222" y="4653265"/>
                <a:ext cx="143804" cy="14203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1" name="Text Box 125"/>
              <p:cNvSpPr txBox="1">
                <a:spLocks noChangeArrowheads="1"/>
              </p:cNvSpPr>
              <p:nvPr/>
            </p:nvSpPr>
            <p:spPr bwMode="auto">
              <a:xfrm>
                <a:off x="6517497" y="4509109"/>
                <a:ext cx="1942190" cy="349789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 smtClean="0">
                    <a:solidFill>
                      <a:srgbClr val="002060"/>
                    </a:solidFill>
                  </a:rPr>
                  <a:t>Refugee Crossing Point</a:t>
                </a:r>
              </a:p>
            </p:txBody>
          </p:sp>
          <p:sp>
            <p:nvSpPr>
              <p:cNvPr id="272" name="Oval 126"/>
              <p:cNvSpPr>
                <a:spLocks noChangeArrowheads="1"/>
              </p:cNvSpPr>
              <p:nvPr/>
            </p:nvSpPr>
            <p:spPr bwMode="auto">
              <a:xfrm>
                <a:off x="8459688" y="5085732"/>
                <a:ext cx="647948" cy="214113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3" name="Text Box 127"/>
              <p:cNvSpPr txBox="1">
                <a:spLocks noChangeArrowheads="1"/>
              </p:cNvSpPr>
              <p:nvPr/>
            </p:nvSpPr>
            <p:spPr bwMode="auto">
              <a:xfrm>
                <a:off x="6517497" y="5013654"/>
                <a:ext cx="1871115" cy="339190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50" b="1" kern="0" dirty="0" smtClean="0">
                    <a:solidFill>
                      <a:srgbClr val="002060"/>
                    </a:solidFill>
                  </a:rPr>
                  <a:t>Forward Gathering Point</a:t>
                </a:r>
              </a:p>
            </p:txBody>
          </p:sp>
          <p:sp>
            <p:nvSpPr>
              <p:cNvPr id="274" name="Rectangle 128"/>
              <p:cNvSpPr>
                <a:spLocks noChangeArrowheads="1"/>
              </p:cNvSpPr>
              <p:nvPr/>
            </p:nvSpPr>
            <p:spPr bwMode="auto">
              <a:xfrm>
                <a:off x="8459688" y="5590277"/>
                <a:ext cx="576873" cy="36038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5" name="Text Box 129"/>
              <p:cNvSpPr txBox="1">
                <a:spLocks noChangeArrowheads="1"/>
              </p:cNvSpPr>
              <p:nvPr/>
            </p:nvSpPr>
            <p:spPr bwMode="auto">
              <a:xfrm>
                <a:off x="6517497" y="5583917"/>
                <a:ext cx="1800039" cy="534224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 smtClean="0">
                    <a:solidFill>
                      <a:srgbClr val="002060"/>
                    </a:solidFill>
                  </a:rPr>
                  <a:t>Forward Sheltering Center</a:t>
                </a:r>
              </a:p>
            </p:txBody>
          </p:sp>
          <p:sp>
            <p:nvSpPr>
              <p:cNvPr id="276" name="Rectangle 130"/>
              <p:cNvSpPr>
                <a:spLocks noChangeArrowheads="1"/>
              </p:cNvSpPr>
              <p:nvPr/>
            </p:nvSpPr>
            <p:spPr bwMode="auto">
              <a:xfrm>
                <a:off x="8388612" y="6166900"/>
                <a:ext cx="720677" cy="50242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7" name="Text Box 133"/>
              <p:cNvSpPr txBox="1">
                <a:spLocks noChangeArrowheads="1"/>
              </p:cNvSpPr>
              <p:nvPr/>
            </p:nvSpPr>
            <p:spPr bwMode="auto">
              <a:xfrm>
                <a:off x="6705931" y="3809529"/>
                <a:ext cx="1079362" cy="53422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000" b="1" kern="0" smtClean="0">
                    <a:solidFill>
                      <a:srgbClr val="002060"/>
                    </a:solidFill>
                  </a:rPr>
                  <a:t>15000</a:t>
                </a:r>
              </a:p>
            </p:txBody>
          </p:sp>
          <p:sp>
            <p:nvSpPr>
              <p:cNvPr id="278" name="Text Box 135"/>
              <p:cNvSpPr txBox="1">
                <a:spLocks noChangeArrowheads="1"/>
              </p:cNvSpPr>
              <p:nvPr/>
            </p:nvSpPr>
            <p:spPr bwMode="auto">
              <a:xfrm>
                <a:off x="3094282" y="6020624"/>
                <a:ext cx="1081015" cy="53422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000" b="1" kern="0" dirty="0" smtClean="0">
                    <a:solidFill>
                      <a:srgbClr val="002060"/>
                    </a:solidFill>
                  </a:rPr>
                  <a:t>15000</a:t>
                </a:r>
              </a:p>
            </p:txBody>
          </p:sp>
          <p:sp>
            <p:nvSpPr>
              <p:cNvPr id="279" name="Text Box 137"/>
              <p:cNvSpPr txBox="1">
                <a:spLocks noChangeArrowheads="1"/>
              </p:cNvSpPr>
              <p:nvPr/>
            </p:nvSpPr>
            <p:spPr bwMode="auto">
              <a:xfrm rot="18229569">
                <a:off x="885627" y="3538979"/>
                <a:ext cx="1151126" cy="20826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700" kern="0" smtClean="0">
                    <a:solidFill>
                      <a:srgbClr val="002060"/>
                    </a:solidFill>
                  </a:rPr>
                  <a:t>Al-Muqbarah</a:t>
                </a:r>
              </a:p>
            </p:txBody>
          </p:sp>
          <p:sp>
            <p:nvSpPr>
              <p:cNvPr id="280" name="TextBox 1"/>
              <p:cNvSpPr txBox="1">
                <a:spLocks noChangeArrowheads="1"/>
              </p:cNvSpPr>
              <p:nvPr/>
            </p:nvSpPr>
            <p:spPr bwMode="auto">
              <a:xfrm>
                <a:off x="2052937" y="1772268"/>
                <a:ext cx="2375259" cy="102817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kern="0" dirty="0" smtClean="0">
                    <a:solidFill>
                      <a:srgbClr val="000000"/>
                    </a:solidFill>
                  </a:rPr>
                  <a:t>Syria</a:t>
                </a:r>
              </a:p>
            </p:txBody>
          </p:sp>
          <p:sp>
            <p:nvSpPr>
              <p:cNvPr id="281" name="TextBox 125"/>
              <p:cNvSpPr txBox="1">
                <a:spLocks noChangeArrowheads="1"/>
              </p:cNvSpPr>
              <p:nvPr/>
            </p:nvSpPr>
            <p:spPr bwMode="auto">
              <a:xfrm>
                <a:off x="3657931" y="5123891"/>
                <a:ext cx="2375258" cy="102816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kern="0" dirty="0" smtClean="0">
                    <a:solidFill>
                      <a:srgbClr val="000000"/>
                    </a:solidFill>
                  </a:rPr>
                  <a:t>Jordan</a:t>
                </a:r>
              </a:p>
            </p:txBody>
          </p:sp>
          <p:sp>
            <p:nvSpPr>
              <p:cNvPr id="282" name="Oval 35"/>
              <p:cNvSpPr>
                <a:spLocks noChangeArrowheads="1"/>
              </p:cNvSpPr>
              <p:nvPr/>
            </p:nvSpPr>
            <p:spPr bwMode="auto">
              <a:xfrm rot="21290447">
                <a:off x="2662868" y="4335274"/>
                <a:ext cx="682659" cy="237433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3" name="Text Box 63"/>
              <p:cNvSpPr txBox="1">
                <a:spLocks noChangeArrowheads="1"/>
              </p:cNvSpPr>
              <p:nvPr/>
            </p:nvSpPr>
            <p:spPr bwMode="auto">
              <a:xfrm>
                <a:off x="2684356" y="4314074"/>
                <a:ext cx="935557" cy="2883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800" b="1" kern="0" dirty="0" smtClean="0">
                    <a:solidFill>
                      <a:srgbClr val="002060"/>
                    </a:solidFill>
                  </a:rPr>
                  <a:t>Tower 58</a:t>
                </a:r>
              </a:p>
            </p:txBody>
          </p:sp>
          <p:sp>
            <p:nvSpPr>
              <p:cNvPr id="284" name="Line 103"/>
              <p:cNvSpPr>
                <a:spLocks noChangeShapeType="1"/>
              </p:cNvSpPr>
              <p:nvPr/>
            </p:nvSpPr>
            <p:spPr bwMode="auto">
              <a:xfrm>
                <a:off x="3048000" y="4572707"/>
                <a:ext cx="304139" cy="7631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5" name="Line 114"/>
              <p:cNvSpPr>
                <a:spLocks noChangeShapeType="1"/>
              </p:cNvSpPr>
              <p:nvPr/>
            </p:nvSpPr>
            <p:spPr bwMode="auto">
              <a:xfrm>
                <a:off x="2286001" y="4572707"/>
                <a:ext cx="350421" cy="3519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6" name="Oval 29"/>
              <p:cNvSpPr>
                <a:spLocks noChangeArrowheads="1"/>
              </p:cNvSpPr>
              <p:nvPr/>
            </p:nvSpPr>
            <p:spPr bwMode="auto">
              <a:xfrm>
                <a:off x="6866265" y="1000611"/>
                <a:ext cx="143805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7" name="Oval 33"/>
              <p:cNvSpPr>
                <a:spLocks noChangeArrowheads="1"/>
              </p:cNvSpPr>
              <p:nvPr/>
            </p:nvSpPr>
            <p:spPr bwMode="auto">
              <a:xfrm rot="20208084">
                <a:off x="6934035" y="1218965"/>
                <a:ext cx="647948" cy="216234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8" name="Text Box 51"/>
              <p:cNvSpPr txBox="1">
                <a:spLocks noChangeArrowheads="1"/>
              </p:cNvSpPr>
              <p:nvPr/>
            </p:nvSpPr>
            <p:spPr bwMode="auto">
              <a:xfrm rot="20045882">
                <a:off x="6887753" y="1083289"/>
                <a:ext cx="864481" cy="2861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800" b="1" kern="0" dirty="0" smtClean="0">
                    <a:solidFill>
                      <a:srgbClr val="002060"/>
                    </a:solidFill>
                  </a:rPr>
                  <a:t>Al-</a:t>
                </a:r>
                <a:r>
                  <a:rPr lang="en-US" sz="800" b="1" kern="0" dirty="0" err="1" smtClean="0">
                    <a:solidFill>
                      <a:srgbClr val="002060"/>
                    </a:solidFill>
                  </a:rPr>
                  <a:t>Mutuwi</a:t>
                </a:r>
                <a:endParaRPr lang="en-US" sz="800" b="1" kern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9" name="Line 73"/>
              <p:cNvSpPr>
                <a:spLocks noChangeShapeType="1"/>
              </p:cNvSpPr>
              <p:nvPr/>
            </p:nvSpPr>
            <p:spPr bwMode="auto">
              <a:xfrm>
                <a:off x="6934035" y="1142647"/>
                <a:ext cx="152069" cy="1526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0" name="Line 98"/>
              <p:cNvSpPr>
                <a:spLocks noChangeShapeType="1"/>
              </p:cNvSpPr>
              <p:nvPr/>
            </p:nvSpPr>
            <p:spPr bwMode="auto">
              <a:xfrm>
                <a:off x="7391896" y="1371601"/>
                <a:ext cx="228104" cy="3052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1" name="Rectangle 42"/>
              <p:cNvSpPr>
                <a:spLocks noChangeArrowheads="1"/>
              </p:cNvSpPr>
              <p:nvPr/>
            </p:nvSpPr>
            <p:spPr bwMode="auto">
              <a:xfrm>
                <a:off x="7894386" y="2208975"/>
                <a:ext cx="639684" cy="22895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2" name="Text Box 136"/>
              <p:cNvSpPr txBox="1">
                <a:spLocks noChangeArrowheads="1"/>
              </p:cNvSpPr>
              <p:nvPr/>
            </p:nvSpPr>
            <p:spPr bwMode="auto">
              <a:xfrm>
                <a:off x="7848104" y="2223816"/>
                <a:ext cx="762001" cy="2671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700" b="1" kern="0" smtClean="0">
                    <a:solidFill>
                      <a:srgbClr val="000000"/>
                    </a:solidFill>
                  </a:rPr>
                  <a:t>Al-Bustanah</a:t>
                </a:r>
              </a:p>
            </p:txBody>
          </p:sp>
          <p:sp>
            <p:nvSpPr>
              <p:cNvPr id="293" name="Line 112"/>
              <p:cNvSpPr>
                <a:spLocks noChangeShapeType="1"/>
              </p:cNvSpPr>
              <p:nvPr/>
            </p:nvSpPr>
            <p:spPr bwMode="auto">
              <a:xfrm>
                <a:off x="8077862" y="1905825"/>
                <a:ext cx="76035" cy="3031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4" name="Oval 17"/>
              <p:cNvSpPr>
                <a:spLocks noChangeArrowheads="1"/>
              </p:cNvSpPr>
              <p:nvPr/>
            </p:nvSpPr>
            <p:spPr bwMode="auto">
              <a:xfrm>
                <a:off x="457862" y="2514246"/>
                <a:ext cx="143804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5" name="Oval 17"/>
              <p:cNvSpPr>
                <a:spLocks noChangeArrowheads="1"/>
              </p:cNvSpPr>
              <p:nvPr/>
            </p:nvSpPr>
            <p:spPr bwMode="auto">
              <a:xfrm>
                <a:off x="312404" y="2590564"/>
                <a:ext cx="145458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6" name="Line 87"/>
              <p:cNvSpPr>
                <a:spLocks noChangeShapeType="1"/>
              </p:cNvSpPr>
              <p:nvPr/>
            </p:nvSpPr>
            <p:spPr bwMode="auto">
              <a:xfrm>
                <a:off x="381827" y="2743200"/>
                <a:ext cx="152069" cy="1526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7" name="Line 87"/>
              <p:cNvSpPr>
                <a:spLocks noChangeShapeType="1"/>
              </p:cNvSpPr>
              <p:nvPr/>
            </p:nvSpPr>
            <p:spPr bwMode="auto">
              <a:xfrm>
                <a:off x="533896" y="2666882"/>
                <a:ext cx="76035" cy="22895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8" name="Oval 22"/>
              <p:cNvSpPr>
                <a:spLocks noChangeArrowheads="1"/>
              </p:cNvSpPr>
              <p:nvPr/>
            </p:nvSpPr>
            <p:spPr bwMode="auto">
              <a:xfrm>
                <a:off x="3056265" y="3896446"/>
                <a:ext cx="143804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9" name="Line 77"/>
              <p:cNvSpPr>
                <a:spLocks noChangeShapeType="1"/>
              </p:cNvSpPr>
              <p:nvPr/>
            </p:nvSpPr>
            <p:spPr bwMode="auto">
              <a:xfrm>
                <a:off x="3124035" y="4038483"/>
                <a:ext cx="0" cy="30527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0" name="Oval 147"/>
              <p:cNvSpPr>
                <a:spLocks noChangeArrowheads="1"/>
              </p:cNvSpPr>
              <p:nvPr/>
            </p:nvSpPr>
            <p:spPr bwMode="auto">
              <a:xfrm rot="17754941">
                <a:off x="876807" y="3528235"/>
                <a:ext cx="608422" cy="229757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1" name="Text Box 148"/>
              <p:cNvSpPr txBox="1">
                <a:spLocks noChangeArrowheads="1"/>
              </p:cNvSpPr>
              <p:nvPr/>
            </p:nvSpPr>
            <p:spPr bwMode="auto">
              <a:xfrm rot="17822023">
                <a:off x="828497" y="3474929"/>
                <a:ext cx="686860" cy="28761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600" b="1" kern="0" dirty="0" smtClean="0">
                    <a:solidFill>
                      <a:srgbClr val="000000"/>
                    </a:solidFill>
                  </a:rPr>
                  <a:t>Tal </a:t>
                </a:r>
                <a:r>
                  <a:rPr lang="en-US" sz="600" b="1" kern="0" dirty="0" err="1" smtClean="0">
                    <a:solidFill>
                      <a:srgbClr val="000000"/>
                    </a:solidFill>
                  </a:rPr>
                  <a:t>Shihab</a:t>
                </a:r>
                <a:endParaRPr lang="en-US" sz="600" b="1" kern="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Rectangle 45"/>
              <p:cNvSpPr>
                <a:spLocks noChangeArrowheads="1"/>
              </p:cNvSpPr>
              <p:nvPr/>
            </p:nvSpPr>
            <p:spPr bwMode="auto">
              <a:xfrm>
                <a:off x="1609952" y="4649025"/>
                <a:ext cx="447944" cy="36038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3" name="Text Box 150"/>
              <p:cNvSpPr txBox="1">
                <a:spLocks noChangeArrowheads="1"/>
              </p:cNvSpPr>
              <p:nvPr/>
            </p:nvSpPr>
            <p:spPr bwMode="auto">
              <a:xfrm>
                <a:off x="1585159" y="4649025"/>
                <a:ext cx="685965" cy="32859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smtClean="0">
                    <a:solidFill>
                      <a:srgbClr val="000000"/>
                    </a:solidFill>
                  </a:rPr>
                  <a:t>Jabir</a:t>
                </a:r>
              </a:p>
            </p:txBody>
          </p:sp>
          <p:sp>
            <p:nvSpPr>
              <p:cNvPr id="304" name="Line 113"/>
              <p:cNvSpPr>
                <a:spLocks noChangeShapeType="1"/>
              </p:cNvSpPr>
              <p:nvPr/>
            </p:nvSpPr>
            <p:spPr bwMode="auto">
              <a:xfrm>
                <a:off x="1295896" y="4038483"/>
                <a:ext cx="228104" cy="61054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5" name="Oval 27"/>
              <p:cNvSpPr>
                <a:spLocks noChangeArrowheads="1"/>
              </p:cNvSpPr>
              <p:nvPr/>
            </p:nvSpPr>
            <p:spPr bwMode="auto">
              <a:xfrm>
                <a:off x="5876161" y="1761669"/>
                <a:ext cx="143804" cy="1441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6" name="Line 78"/>
              <p:cNvSpPr>
                <a:spLocks noChangeShapeType="1"/>
              </p:cNvSpPr>
              <p:nvPr/>
            </p:nvSpPr>
            <p:spPr bwMode="auto">
              <a:xfrm>
                <a:off x="6019965" y="1829507"/>
                <a:ext cx="380174" cy="7631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7" name="Line 112"/>
              <p:cNvSpPr>
                <a:spLocks noChangeShapeType="1"/>
              </p:cNvSpPr>
              <p:nvPr/>
            </p:nvSpPr>
            <p:spPr bwMode="auto">
              <a:xfrm flipH="1">
                <a:off x="7467931" y="2590564"/>
                <a:ext cx="685966" cy="91369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8" name="TextBox 125"/>
              <p:cNvSpPr txBox="1">
                <a:spLocks noChangeArrowheads="1"/>
              </p:cNvSpPr>
              <p:nvPr/>
            </p:nvSpPr>
            <p:spPr bwMode="auto">
              <a:xfrm rot="21164546">
                <a:off x="8372083" y="672021"/>
                <a:ext cx="761999" cy="53422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kern="0" smtClean="0">
                    <a:solidFill>
                      <a:srgbClr val="000000"/>
                    </a:solidFill>
                  </a:rPr>
                  <a:t>Iraq</a:t>
                </a:r>
              </a:p>
            </p:txBody>
          </p:sp>
          <p:sp>
            <p:nvSpPr>
              <p:cNvPr id="309" name="Oval 26"/>
              <p:cNvSpPr>
                <a:spLocks noChangeArrowheads="1"/>
              </p:cNvSpPr>
              <p:nvPr/>
            </p:nvSpPr>
            <p:spPr bwMode="auto">
              <a:xfrm>
                <a:off x="5105896" y="2295893"/>
                <a:ext cx="143804" cy="14203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10" name="Line 81"/>
              <p:cNvSpPr>
                <a:spLocks noChangeShapeType="1"/>
              </p:cNvSpPr>
              <p:nvPr/>
            </p:nvSpPr>
            <p:spPr bwMode="auto">
              <a:xfrm>
                <a:off x="5257966" y="2437929"/>
                <a:ext cx="152069" cy="1526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" name="Oval 10"/>
              <p:cNvSpPr>
                <a:spLocks noChangeArrowheads="1"/>
              </p:cNvSpPr>
              <p:nvPr/>
            </p:nvSpPr>
            <p:spPr bwMode="auto">
              <a:xfrm>
                <a:off x="2362035" y="3896446"/>
                <a:ext cx="143804" cy="1420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12" name="Line 87"/>
              <p:cNvSpPr>
                <a:spLocks noChangeShapeType="1"/>
              </p:cNvSpPr>
              <p:nvPr/>
            </p:nvSpPr>
            <p:spPr bwMode="auto">
              <a:xfrm>
                <a:off x="2438070" y="4038483"/>
                <a:ext cx="0" cy="22895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JO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3" name="Text Box 160"/>
              <p:cNvSpPr txBox="1">
                <a:spLocks noChangeArrowheads="1"/>
              </p:cNvSpPr>
              <p:nvPr/>
            </p:nvSpPr>
            <p:spPr bwMode="auto">
              <a:xfrm>
                <a:off x="8001827" y="2819517"/>
                <a:ext cx="761999" cy="34979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100" b="1" kern="0" smtClean="0">
                    <a:solidFill>
                      <a:srgbClr val="000000"/>
                    </a:solidFill>
                  </a:rPr>
                  <a:t>Turaybil</a:t>
                </a:r>
              </a:p>
            </p:txBody>
          </p:sp>
        </p:grpSp>
        <p:sp>
          <p:nvSpPr>
            <p:cNvPr id="158" name="Rectangle 49"/>
            <p:cNvSpPr>
              <a:spLocks noChangeArrowheads="1"/>
            </p:cNvSpPr>
            <p:nvPr/>
          </p:nvSpPr>
          <p:spPr bwMode="auto">
            <a:xfrm>
              <a:off x="457649" y="6019793"/>
              <a:ext cx="1096892" cy="45715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2060"/>
                  </a:solidFill>
                </a:rPr>
                <a:t>Al-</a:t>
              </a:r>
              <a:r>
                <a:rPr lang="en-US" sz="1200" b="1" dirty="0" err="1">
                  <a:solidFill>
                    <a:srgbClr val="002060"/>
                  </a:solidFill>
                </a:rPr>
                <a:t>Tuarah</a:t>
              </a:r>
              <a:endParaRPr lang="en-US" sz="12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en-US" b="1" kern="0" dirty="0">
                  <a:solidFill>
                    <a:srgbClr val="002060"/>
                  </a:solidFill>
                </a:rPr>
                <a:t>15000</a:t>
              </a:r>
              <a:endParaRPr lang="en-US" sz="1200" kern="0" dirty="0">
                <a:solidFill>
                  <a:srgbClr val="002060"/>
                </a:solidFill>
              </a:endParaRPr>
            </a:p>
          </p:txBody>
        </p:sp>
        <p:sp>
          <p:nvSpPr>
            <p:cNvPr id="159" name="Rectangle 43"/>
            <p:cNvSpPr>
              <a:spLocks noChangeArrowheads="1"/>
            </p:cNvSpPr>
            <p:nvPr/>
          </p:nvSpPr>
          <p:spPr bwMode="auto">
            <a:xfrm>
              <a:off x="3810233" y="4880090"/>
              <a:ext cx="2358873" cy="46032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err="1">
                  <a:solidFill>
                    <a:srgbClr val="002060"/>
                  </a:solidFill>
                </a:rPr>
                <a:t>Za</a:t>
              </a:r>
              <a:r>
                <a:rPr lang="en-US" sz="1600" b="1" kern="0" dirty="0">
                  <a:solidFill>
                    <a:srgbClr val="002060"/>
                  </a:solidFill>
                </a:rPr>
                <a:t>’</a:t>
              </a:r>
              <a:r>
                <a:rPr lang="en-US" sz="1600" b="1" kern="0" dirty="0" err="1">
                  <a:solidFill>
                    <a:srgbClr val="002060"/>
                  </a:solidFill>
                </a:rPr>
                <a:t>atri</a:t>
              </a:r>
              <a:r>
                <a:rPr lang="en-US" sz="1600" b="1" kern="0" dirty="0">
                  <a:solidFill>
                    <a:srgbClr val="002060"/>
                  </a:solidFill>
                </a:rPr>
                <a:t> Refugees Camp</a:t>
              </a:r>
            </a:p>
          </p:txBody>
        </p:sp>
        <p:sp>
          <p:nvSpPr>
            <p:cNvPr id="160" name="Line 115"/>
            <p:cNvSpPr>
              <a:spLocks noChangeShapeType="1"/>
            </p:cNvSpPr>
            <p:nvPr/>
          </p:nvSpPr>
          <p:spPr bwMode="auto">
            <a:xfrm flipV="1">
              <a:off x="1630736" y="5349940"/>
              <a:ext cx="2139812" cy="6539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JO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Line 115"/>
            <p:cNvSpPr>
              <a:spLocks noChangeShapeType="1"/>
            </p:cNvSpPr>
            <p:nvPr/>
          </p:nvSpPr>
          <p:spPr bwMode="auto">
            <a:xfrm flipV="1">
              <a:off x="3200672" y="5429306"/>
              <a:ext cx="619085" cy="3476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JO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Line 115"/>
            <p:cNvSpPr>
              <a:spLocks noChangeShapeType="1"/>
            </p:cNvSpPr>
            <p:nvPr/>
          </p:nvSpPr>
          <p:spPr bwMode="auto">
            <a:xfrm flipH="1">
              <a:off x="5969094" y="4502305"/>
              <a:ext cx="582575" cy="3428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JO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Inception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972072"/>
          </a:xfrm>
        </p:spPr>
        <p:txBody>
          <a:bodyPr>
            <a:normAutofit fontScale="85000" lnSpcReduction="10000"/>
          </a:bodyPr>
          <a:lstStyle/>
          <a:p>
            <a:pPr>
              <a:buSzPct val="70000"/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rgbClr val="CA9418"/>
                </a:solidFill>
              </a:rPr>
              <a:t>Beginning: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ct val="70000"/>
              <a:buFont typeface="Arial" pitchFamily="34" charset="0"/>
              <a:buChar char="•"/>
              <a:defRPr/>
            </a:pPr>
            <a:r>
              <a:rPr lang="en-US" dirty="0" smtClean="0"/>
              <a:t>1941:  </a:t>
            </a:r>
            <a:r>
              <a:rPr lang="en-US" i="1" dirty="0" smtClean="0"/>
              <a:t>One Doctor.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buSzPct val="70000"/>
              <a:buFont typeface="Arial" pitchFamily="34" charset="0"/>
              <a:buChar char="•"/>
              <a:defRPr/>
            </a:pPr>
            <a:r>
              <a:rPr lang="en-US" dirty="0" smtClean="0"/>
              <a:t>Post 1948 War:  Necessity emerged for a military hospital which was allocated in some barracks in </a:t>
            </a:r>
            <a:r>
              <a:rPr lang="en-US" dirty="0" err="1" smtClean="0"/>
              <a:t>Marka</a:t>
            </a:r>
            <a:r>
              <a:rPr lang="en-US" dirty="0" smtClean="0"/>
              <a:t> (Amman). </a:t>
            </a:r>
          </a:p>
          <a:p>
            <a:pPr algn="ctr">
              <a:lnSpc>
                <a:spcPct val="110000"/>
              </a:lnSpc>
              <a:spcBef>
                <a:spcPts val="900"/>
              </a:spcBef>
              <a:buFont typeface="Arial" charset="0"/>
              <a:buNone/>
              <a:defRPr/>
            </a:pPr>
            <a:r>
              <a:rPr lang="en-US" i="1" dirty="0" smtClean="0"/>
              <a:t>    </a:t>
            </a:r>
            <a:r>
              <a:rPr lang="en-US" sz="30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was the nucleus of the RMS hospitals later</a:t>
            </a:r>
            <a:r>
              <a:rPr lang="en-US" sz="3000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SzPct val="70000"/>
              <a:buFont typeface="Arial" pitchFamily="34" charset="0"/>
              <a:buChar char="•"/>
              <a:defRPr/>
            </a:pPr>
            <a:r>
              <a:rPr lang="en-US" dirty="0" smtClean="0"/>
              <a:t>1950 – 1967: two First-Aid Field Stations were established which led to the formation of Medical Battalions in 1967.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ct val="70000"/>
              <a:buFont typeface="Arial" pitchFamily="34" charset="0"/>
              <a:buChar char="•"/>
              <a:defRPr/>
            </a:pPr>
            <a:r>
              <a:rPr lang="en-US" dirty="0" smtClean="0"/>
              <a:t>JRMS starting role confined to providing medical care to the armed forces staff.</a:t>
            </a:r>
          </a:p>
          <a:p>
            <a:pPr algn="ctr">
              <a:lnSpc>
                <a:spcPct val="120000"/>
              </a:lnSpc>
              <a:spcBef>
                <a:spcPts val="900"/>
              </a:spcBef>
              <a:buNone/>
              <a:defRPr/>
            </a:pPr>
            <a:r>
              <a:rPr lang="en-US" sz="3800" i="1" u="sng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Results require Big Ambitions</a:t>
            </a:r>
          </a:p>
        </p:txBody>
      </p:sp>
      <p:pic>
        <p:nvPicPr>
          <p:cNvPr id="11268" name="Picture 15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23034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smtClean="0"/>
              <a:t>Unsung Heroes</a:t>
            </a:r>
            <a:endParaRPr lang="en-US" sz="4000" dirty="0"/>
          </a:p>
        </p:txBody>
      </p:sp>
      <p:pic>
        <p:nvPicPr>
          <p:cNvPr id="5122" name="Picture 2" descr="C:\Users\User\Desktop\SyriaRms\images (9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643338" cy="2357454"/>
          </a:xfrm>
          <a:prstGeom prst="rect">
            <a:avLst/>
          </a:prstGeom>
          <a:noFill/>
        </p:spPr>
      </p:pic>
      <p:pic>
        <p:nvPicPr>
          <p:cNvPr id="5123" name="Picture 3" descr="C:\Users\User\Desktop\SyriaRms\images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71942"/>
            <a:ext cx="4071966" cy="2286016"/>
          </a:xfrm>
          <a:prstGeom prst="rect">
            <a:avLst/>
          </a:prstGeom>
          <a:noFill/>
        </p:spPr>
      </p:pic>
      <p:pic>
        <p:nvPicPr>
          <p:cNvPr id="5124" name="Picture 4" descr="C:\Users\User\Desktop\SyriaRms\images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71942"/>
            <a:ext cx="3571900" cy="2286016"/>
          </a:xfrm>
          <a:prstGeom prst="rect">
            <a:avLst/>
          </a:prstGeom>
          <a:noFill/>
        </p:spPr>
      </p:pic>
      <p:pic>
        <p:nvPicPr>
          <p:cNvPr id="5125" name="Picture 5" descr="C:\Users\User\Desktop\SyriaRms\images (2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1714488"/>
            <a:ext cx="400052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en-US" sz="4000" dirty="0" smtClean="0"/>
              <a:t>Syrian Crisis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RMS Role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8 Mobile Clinics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A Surgical Station with 3 ICU beds /1 Ops Room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10 Field Ambulances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One Field Hospital at Za’atari Camp with 125,000 visits since Aug 2012</a:t>
            </a:r>
          </a:p>
          <a:p>
            <a:pPr algn="ctr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Clr>
                <a:srgbClr val="F4D99E"/>
              </a:buClr>
              <a:buSzPct val="70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RMS stood up to the challenge over stretching its limited resources and erected :</a:t>
            </a:r>
          </a:p>
          <a:p>
            <a:pPr lvl="1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A9418"/>
                </a:solidFill>
              </a:rPr>
              <a:t>Mafraq Hospital : 150 Beds with a total cost of US$75 Million</a:t>
            </a:r>
          </a:p>
          <a:p>
            <a:pPr lvl="1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A9418"/>
                </a:solidFill>
              </a:rPr>
              <a:t>Ajloun hospital : 150 Beds with a total cost of US$75 Million</a:t>
            </a:r>
          </a:p>
          <a:p>
            <a:pPr>
              <a:buSzPct val="70000"/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Syrian Refugees Crisis </a:t>
            </a:r>
            <a:br>
              <a:rPr lang="en-US" sz="4000" dirty="0" smtClean="0"/>
            </a:br>
            <a:r>
              <a:rPr lang="en-US" sz="3200" dirty="0" smtClean="0"/>
              <a:t>Medical Logistics Support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972072"/>
          </a:xfrm>
        </p:spPr>
        <p:txBody>
          <a:bodyPr/>
          <a:lstStyle/>
          <a:p>
            <a:pPr algn="just">
              <a:buSzPct val="70000"/>
              <a:buFont typeface="Wingdings" pitchFamily="2" charset="2"/>
              <a:buChar char="Ø"/>
            </a:pPr>
            <a:r>
              <a:rPr lang="en-US" sz="2800" dirty="0" smtClean="0"/>
              <a:t>RMS Medical Logistics Support encompasses: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400" dirty="0" smtClean="0"/>
              <a:t>Medical Services.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400" dirty="0" smtClean="0"/>
              <a:t>Medical Supplies.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400" dirty="0" smtClean="0"/>
              <a:t>Medical Equipment.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sz="2400" dirty="0" smtClean="0"/>
              <a:t>Maintenance of Equipment.</a:t>
            </a:r>
          </a:p>
          <a:p>
            <a:pPr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Medical Support operations cost: </a:t>
            </a:r>
          </a:p>
          <a:p>
            <a:pPr lvl="1">
              <a:spcBef>
                <a:spcPts val="600"/>
              </a:spcBef>
              <a:buSzPct val="7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$ 600,000 US/Month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$ 22,000,000 US to-date</a:t>
            </a:r>
          </a:p>
          <a:p>
            <a:pPr lvl="1" algn="ctr">
              <a:spcBef>
                <a:spcPts val="1800"/>
              </a:spcBef>
              <a:buSzPct val="70000"/>
              <a:buNone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more rewarding than feeling good about what you do &amp; knowing you’re making a difference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DSCF09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268413"/>
            <a:ext cx="4321174" cy="2660653"/>
          </a:xfrm>
        </p:spPr>
      </p:pic>
      <p:pic>
        <p:nvPicPr>
          <p:cNvPr id="91139" name="Picture 4" descr="DSCF09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71942"/>
            <a:ext cx="4248150" cy="25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CF0844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716016" y="1268760"/>
            <a:ext cx="4176464" cy="266030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CA9418"/>
                </a:solidFill>
                <a:latin typeface="+mj-lt"/>
                <a:ea typeface="+mj-ea"/>
                <a:cs typeface="+mj-cs"/>
              </a:rPr>
              <a:t>Refugees Triage </a:t>
            </a:r>
          </a:p>
        </p:txBody>
      </p:sp>
      <p:pic>
        <p:nvPicPr>
          <p:cNvPr id="1026" name="Picture 2" descr="C:\Users\User\Desktop\SyriaRms\images (2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71942"/>
            <a:ext cx="428628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 Refugees Crises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Refugees Triage 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dirty="0" smtClean="0"/>
              <a:t>RMS Military doctrine supports a system to </a:t>
            </a:r>
            <a:r>
              <a:rPr lang="en-US" sz="2400" i="1" dirty="0" smtClean="0">
                <a:solidFill>
                  <a:srgbClr val="CA9418"/>
                </a:solidFill>
              </a:rPr>
              <a:t>triage, treat, evacuate</a:t>
            </a:r>
          </a:p>
          <a:p>
            <a:pPr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dirty="0" smtClean="0"/>
              <a:t> At crossing points, Refugees are assessed and assisted by JBGF soldiers qualified as Tactical Medics along with JRMS medical personnel.</a:t>
            </a:r>
          </a:p>
          <a:p>
            <a:pPr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dirty="0" smtClean="0"/>
              <a:t>At Clinics, causalities are triaged and primary Health Care provided </a:t>
            </a:r>
          </a:p>
          <a:p>
            <a:pPr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dirty="0" smtClean="0"/>
              <a:t>Medevac to the nearest Government Hospital if medical intervention required. </a:t>
            </a:r>
          </a:p>
          <a:p>
            <a:pPr>
              <a:buFont typeface="Arial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>
                <a:solidFill>
                  <a:srgbClr val="CA9418"/>
                </a:solidFill>
                <a:latin typeface="+mj-lt"/>
                <a:ea typeface="+mj-ea"/>
                <a:cs typeface="+mj-cs"/>
              </a:rPr>
              <a:t>Refugees Triage </a:t>
            </a:r>
          </a:p>
        </p:txBody>
      </p:sp>
      <p:pic>
        <p:nvPicPr>
          <p:cNvPr id="11" name="Picture 4" descr="DSCF005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142984"/>
            <a:ext cx="3786214" cy="2714644"/>
          </a:xfrm>
        </p:spPr>
      </p:pic>
      <p:pic>
        <p:nvPicPr>
          <p:cNvPr id="12" name="Picture 4" descr="IMG_0002"/>
          <p:cNvPicPr>
            <a:picLocks noChangeAspect="1" noChangeArrowheads="1"/>
          </p:cNvPicPr>
          <p:nvPr/>
        </p:nvPicPr>
        <p:blipFill>
          <a:blip r:embed="rId4" cstate="screen">
            <a:extLst/>
          </a:blip>
          <a:srcRect/>
          <a:stretch>
            <a:fillRect/>
          </a:stretch>
        </p:blipFill>
        <p:spPr bwMode="auto">
          <a:xfrm>
            <a:off x="4643438" y="1142984"/>
            <a:ext cx="4071966" cy="264320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" name="Picture 4" descr="DSCF1729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4643438" y="3786190"/>
            <a:ext cx="4071966" cy="278608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1" name="Picture 3" descr="C:\Users\User\Desktop\SyriaRms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214818"/>
            <a:ext cx="35719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Victims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146" name="Picture 2" descr="C:\Users\User\Desktop\SyriaRms\page-06-image-UNHCR_v5.1_Ma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00200"/>
            <a:ext cx="8286808" cy="4829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29534" cy="7143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000" dirty="0" smtClean="0"/>
              <a:t>The Innocent Victims 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7170" name="Picture 2" descr="C:\Users\User\Desktop\SyriaRms\images (1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571900" cy="2357454"/>
          </a:xfrm>
          <a:prstGeom prst="rect">
            <a:avLst/>
          </a:prstGeom>
          <a:noFill/>
        </p:spPr>
      </p:pic>
      <p:pic>
        <p:nvPicPr>
          <p:cNvPr id="7171" name="Picture 3" descr="C:\Users\User\Desktop\SyriaRms\article-2216721-1574CB07000005DC-685_634x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720" y="1785926"/>
            <a:ext cx="4395808" cy="2428892"/>
          </a:xfrm>
          <a:prstGeom prst="rect">
            <a:avLst/>
          </a:prstGeom>
          <a:noFill/>
        </p:spPr>
      </p:pic>
      <p:pic>
        <p:nvPicPr>
          <p:cNvPr id="7172" name="Picture 4" descr="C:\Users\User\Desktop\SyriaRms\article-2216721-1577CC72000005DC-605_634x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143380"/>
            <a:ext cx="3643338" cy="2500330"/>
          </a:xfrm>
          <a:prstGeom prst="rect">
            <a:avLst/>
          </a:prstGeom>
          <a:noFill/>
        </p:spPr>
      </p:pic>
      <p:pic>
        <p:nvPicPr>
          <p:cNvPr id="7173" name="Picture 5" descr="C:\Users\User\Desktop\SyriaRms\article-2216721-1577F34C000005DC-646_634x4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214818"/>
            <a:ext cx="4357718" cy="24288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1000108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 Million Children are Refugees    ~  11,000 Children killed in violence</a:t>
            </a:r>
          </a:p>
          <a:p>
            <a:pPr>
              <a:buSzPct val="70000"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~ 3 of 4 have lost a Loved One     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r>
              <a:rPr lang="en-US" sz="4000" dirty="0" smtClean="0"/>
              <a:t>Syrian Refugees Crisis </a:t>
            </a:r>
            <a:br>
              <a:rPr lang="en-US" sz="4000" dirty="0" smtClean="0"/>
            </a:br>
            <a:r>
              <a:rPr lang="en-US" sz="3200" dirty="0" smtClean="0"/>
              <a:t>Refugee’s Clinical Conditions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/>
          <a:lstStyle/>
          <a:p>
            <a:pPr algn="just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u="sng" dirty="0" smtClean="0"/>
              <a:t>Chronic Health Conditions</a:t>
            </a:r>
            <a:r>
              <a:rPr lang="en-US" sz="2400" dirty="0" smtClean="0"/>
              <a:t>: Hypertension, DM, . . .</a:t>
            </a:r>
          </a:p>
          <a:p>
            <a:pPr algn="just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u="sng" dirty="0" smtClean="0"/>
              <a:t>Acute Health Conditions</a:t>
            </a:r>
            <a:r>
              <a:rPr lang="en-US" sz="2400" dirty="0" smtClean="0"/>
              <a:t>: Women in Labor, Expected Delivery, Dehydration and elevated body temperature among children.</a:t>
            </a:r>
          </a:p>
          <a:p>
            <a:pPr algn="just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u="sng" dirty="0" smtClean="0"/>
              <a:t>Critical Injuries</a:t>
            </a:r>
            <a:r>
              <a:rPr lang="en-US" sz="2400" dirty="0" smtClean="0"/>
              <a:t>: Bullet Injuries, Blasts, Burns, Amputated Limps, Fractures and other multiple injuries. </a:t>
            </a:r>
          </a:p>
          <a:p>
            <a:pPr algn="ctr">
              <a:spcBef>
                <a:spcPts val="4200"/>
              </a:spcBef>
              <a:buSzPct val="70000"/>
              <a:buNone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Overarching, Refugees have shown increased risk of suffering from malnutrition, anemia, tuberculosis, malaria, hepatitis and intestinal parasites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/>
              <a:t>This is why we help</a:t>
            </a:r>
            <a:endParaRPr lang="en-US" sz="4000" i="1" dirty="0"/>
          </a:p>
        </p:txBody>
      </p:sp>
      <p:pic>
        <p:nvPicPr>
          <p:cNvPr id="1026" name="Picture 2" descr="C:\Users\User\Desktop\SyriaRms\images (1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4143404" cy="2286016"/>
          </a:xfrm>
          <a:prstGeom prst="rect">
            <a:avLst/>
          </a:prstGeom>
          <a:noFill/>
        </p:spPr>
      </p:pic>
      <p:pic>
        <p:nvPicPr>
          <p:cNvPr id="1027" name="Picture 3" descr="C:\Users\User\Desktop\SyriaRm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85926"/>
            <a:ext cx="3833821" cy="2286016"/>
          </a:xfrm>
          <a:prstGeom prst="rect">
            <a:avLst/>
          </a:prstGeom>
          <a:noFill/>
        </p:spPr>
      </p:pic>
      <p:pic>
        <p:nvPicPr>
          <p:cNvPr id="1028" name="Picture 4" descr="C:\Users\User\Desktop\SyriaRms\images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43380"/>
            <a:ext cx="4071966" cy="2286016"/>
          </a:xfrm>
          <a:prstGeom prst="rect">
            <a:avLst/>
          </a:prstGeom>
          <a:noFill/>
        </p:spPr>
      </p:pic>
      <p:pic>
        <p:nvPicPr>
          <p:cNvPr id="1029" name="Picture 5" descr="C:\Users\User\Desktop\SyriaRm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143380"/>
            <a:ext cx="385765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Today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929222"/>
          </a:xfrm>
        </p:spPr>
        <p:txBody>
          <a:bodyPr/>
          <a:lstStyle/>
          <a:p>
            <a:pPr>
              <a:buSzPct val="70000"/>
              <a:buFont typeface="Wingdings" pitchFamily="2" charset="2"/>
              <a:buChar char="Ø"/>
            </a:pPr>
            <a:r>
              <a:rPr lang="en-US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 today:</a:t>
            </a:r>
            <a:r>
              <a:rPr lang="en-US" dirty="0" smtClean="0">
                <a:solidFill>
                  <a:srgbClr val="CA9418"/>
                </a:solidFill>
              </a:rPr>
              <a:t> </a:t>
            </a:r>
            <a:r>
              <a:rPr lang="en-US" b="1" dirty="0" smtClean="0">
                <a:solidFill>
                  <a:srgbClr val="CA9418"/>
                </a:solidFill>
              </a:rPr>
              <a:t> 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dirty="0" smtClean="0"/>
              <a:t>KHMC  (6 Specialized Centers).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dirty="0" smtClean="0"/>
              <a:t>9 District Military Hospitals ( 2 new ones in handover phase).</a:t>
            </a:r>
          </a:p>
          <a:p>
            <a:pPr lvl="1">
              <a:buSzPct val="70000"/>
              <a:buFont typeface="Arial" pitchFamily="34" charset="0"/>
              <a:buChar char="•"/>
            </a:pPr>
            <a:r>
              <a:rPr lang="en-US" dirty="0" smtClean="0"/>
              <a:t>11 Comprehensive Military Health Centers.</a:t>
            </a:r>
          </a:p>
          <a:p>
            <a:pPr lvl="1" eaLnBrk="1" hangingPunct="1">
              <a:buSzPct val="70000"/>
              <a:buFont typeface="Arial" pitchFamily="34" charset="0"/>
              <a:buChar char="•"/>
            </a:pPr>
            <a:r>
              <a:rPr lang="en-GB" dirty="0" smtClean="0"/>
              <a:t>7 Medical Military </a:t>
            </a:r>
            <a:r>
              <a:rPr lang="en-CA" dirty="0" smtClean="0"/>
              <a:t>Support Groups (</a:t>
            </a:r>
            <a:r>
              <a:rPr lang="en-GB" dirty="0" smtClean="0"/>
              <a:t>Battalions) in Jordan.</a:t>
            </a:r>
          </a:p>
          <a:p>
            <a:pPr lvl="1" eaLnBrk="1" hangingPunct="1">
              <a:buSzPct val="70000"/>
              <a:buFont typeface="Arial" pitchFamily="34" charset="0"/>
              <a:buChar char="•"/>
            </a:pPr>
            <a:r>
              <a:rPr lang="en-GB" dirty="0" smtClean="0"/>
              <a:t>3 Mobile Hospitals in Remote areas of Jordan.</a:t>
            </a:r>
          </a:p>
          <a:p>
            <a:pPr lvl="1" eaLnBrk="1" hangingPunct="1">
              <a:buSzPct val="70000"/>
              <a:buFont typeface="Arial" pitchFamily="34" charset="0"/>
              <a:buChar char="•"/>
            </a:pPr>
            <a:r>
              <a:rPr lang="en-GB" dirty="0" smtClean="0"/>
              <a:t>Total Manpower of </a:t>
            </a:r>
            <a:r>
              <a:rPr lang="en-GB" dirty="0" smtClean="0">
                <a:solidFill>
                  <a:srgbClr val="CA9418"/>
                </a:solidFill>
              </a:rPr>
              <a:t>18,522</a:t>
            </a:r>
            <a:r>
              <a:rPr lang="en-GB" dirty="0" smtClean="0"/>
              <a:t> Staff</a:t>
            </a:r>
          </a:p>
          <a:p>
            <a:pPr eaLnBrk="1" hangingPunct="1">
              <a:buFont typeface="Wingdings" pitchFamily="2" charset="2"/>
              <a:buChar char="Ø"/>
            </a:pPr>
            <a:endParaRPr lang="en-GB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200" b="1" dirty="0" smtClean="0"/>
              <a:t>Za’atari: the Rapid Growth of the Largest Camp for Syrian Refugees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076" name="Picture 4" descr="C:\Users\User\Desktop\SyriaRms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1"/>
            <a:ext cx="8215370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357826"/>
            <a:ext cx="82153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Fourth largest city in Jordan- Around 136,952 Refugees live  here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World’s Largest Refugee Camp – Stretches 2 Sq Miles across 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 500,000 pieces of Bread/Day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 4.2 million litres of water/Day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00034" y="714356"/>
            <a:ext cx="8286808" cy="5411807"/>
          </a:xfrm>
        </p:spPr>
        <p:txBody>
          <a:bodyPr/>
          <a:lstStyle/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“Real Victories are those that protect human</a:t>
            </a:r>
          </a:p>
          <a:p>
            <a:pPr>
              <a:buNone/>
            </a:pPr>
            <a:r>
              <a:rPr lang="en-US" sz="3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life , not those  that result from its</a:t>
            </a:r>
          </a:p>
          <a:p>
            <a:pPr>
              <a:spcBef>
                <a:spcPts val="0"/>
              </a:spcBef>
              <a:buNone/>
            </a:pPr>
            <a:r>
              <a:rPr lang="en-US" sz="3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destruction or emerge from its ashes”</a:t>
            </a:r>
          </a:p>
          <a:p>
            <a:pPr>
              <a:spcBef>
                <a:spcPts val="0"/>
              </a:spcBef>
              <a:buNone/>
            </a:pPr>
            <a:endParaRPr lang="en-US" sz="3400" dirty="0" smtClean="0"/>
          </a:p>
          <a:p>
            <a:pPr>
              <a:spcBef>
                <a:spcPts val="0"/>
              </a:spcBef>
              <a:buNone/>
            </a:pPr>
            <a:r>
              <a:rPr lang="en-US" sz="3400" dirty="0" smtClean="0"/>
              <a:t>				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King Hussein 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00034" y="714356"/>
            <a:ext cx="8286808" cy="5411807"/>
          </a:xfrm>
        </p:spPr>
        <p:txBody>
          <a:bodyPr/>
          <a:lstStyle/>
          <a:p>
            <a:pPr>
              <a:buNone/>
            </a:pPr>
            <a:endPara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algn="ctr">
              <a:buNone/>
            </a:pP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>
              <a:buNone/>
            </a:pP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Bless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Vision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/>
          <a:lstStyle/>
          <a:p>
            <a:pPr algn="just">
              <a:spcBef>
                <a:spcPts val="0"/>
              </a:spcBef>
              <a:buSzPct val="70000"/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Foremost, providing the </a:t>
            </a:r>
            <a:r>
              <a:rPr lang="en-US" sz="26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Healthcare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our Military and our People; embracing global advancements in quality of Medical Service.</a:t>
            </a:r>
          </a:p>
          <a:p>
            <a:pPr lvl="1" algn="just">
              <a:spcBef>
                <a:spcPts val="1200"/>
              </a:spcBef>
              <a:buSzPct val="70000"/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Mandate:</a:t>
            </a:r>
          </a:p>
          <a:p>
            <a:pPr lvl="2" algn="just">
              <a:buSzPct val="75000"/>
              <a:buFont typeface="Wingdings" pitchFamily="2" charset="2"/>
              <a:buChar char="v"/>
            </a:pPr>
            <a:r>
              <a:rPr lang="en-US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Honor our past . . .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 on back of our Forefathers </a:t>
            </a:r>
          </a:p>
          <a:p>
            <a:pPr lvl="2" algn="just">
              <a:buSzPct val="75000"/>
              <a:buFont typeface="Wingdings" pitchFamily="2" charset="2"/>
              <a:buChar char="v"/>
            </a:pPr>
            <a:r>
              <a:rPr lang="en-US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Serve our Country and People today . . .</a:t>
            </a:r>
          </a:p>
          <a:p>
            <a:pPr lvl="2" algn="just">
              <a:buSzPct val="75000"/>
              <a:buFont typeface="Wingdings" pitchFamily="2" charset="2"/>
              <a:buChar char="v"/>
            </a:pPr>
            <a:r>
              <a:rPr lang="en-US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Prepare for the future . . .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Exploring evolution in Care</a:t>
            </a:r>
          </a:p>
          <a:p>
            <a:pPr lvl="1" algn="just">
              <a:spcBef>
                <a:spcPts val="2000"/>
              </a:spcBef>
              <a:buSzPct val="75000"/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 Medical Services (RMS) will sustain the Army’s operational capability through the conservation of manpower – </a:t>
            </a:r>
            <a:r>
              <a:rPr lang="en-US" sz="26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health and well-being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through the care, treatment and evacuation of sick and wounded.</a:t>
            </a:r>
          </a:p>
          <a:p>
            <a:pPr algn="just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26368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Mission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072098"/>
          </a:xfrm>
        </p:spPr>
        <p:txBody>
          <a:bodyPr/>
          <a:lstStyle/>
          <a:p>
            <a:pPr>
              <a:spcBef>
                <a:spcPts val="900"/>
              </a:spcBef>
              <a:buSzPct val="70000"/>
              <a:buFont typeface="Wingdings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 of safe, excellent, and </a:t>
            </a:r>
            <a:r>
              <a:rPr lang="en-US" sz="22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quality Health Services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Kingdom of Jordan and Armed Forces.</a:t>
            </a:r>
          </a:p>
          <a:p>
            <a:pPr>
              <a:spcBef>
                <a:spcPts val="900"/>
              </a:spcBef>
              <a:buSzPct val="70000"/>
              <a:buFont typeface="Wingdings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 toward </a:t>
            </a:r>
            <a:r>
              <a:rPr lang="en-US" sz="22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and continuous Improvement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through strong Medical Certification, Professional Education, and investment in emerging medical technologies.</a:t>
            </a:r>
          </a:p>
          <a:p>
            <a:pPr algn="just">
              <a:spcBef>
                <a:spcPts val="900"/>
              </a:spcBef>
              <a:buSzPct val="70000"/>
              <a:buFont typeface="Wingdings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</a:t>
            </a:r>
            <a:r>
              <a:rPr lang="en-US" sz="22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Jordan’s regional and global healthcare prominence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partnering with esteemed medical institutions – growth through teaming, exchange and professional relations.</a:t>
            </a:r>
          </a:p>
          <a:p>
            <a:pPr algn="just">
              <a:spcBef>
                <a:spcPts val="900"/>
              </a:spcBef>
              <a:buSzPct val="70000"/>
              <a:buFont typeface="Wingdings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leadership and support to </a:t>
            </a:r>
            <a:r>
              <a:rPr lang="en-US" sz="22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loss of life and property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and; </a:t>
            </a:r>
          </a:p>
          <a:p>
            <a:pPr algn="just">
              <a:spcBef>
                <a:spcPts val="900"/>
              </a:spcBef>
              <a:buSzPct val="70000"/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National institutions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interests through a risk-based, comprehensive, emergency management program of mitigation, preparedness, response and  recovery.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978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Mandate 2013-2014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46958"/>
          </a:xfrm>
        </p:spPr>
        <p:txBody>
          <a:bodyPr/>
          <a:lstStyle/>
          <a:p>
            <a:pPr>
              <a:spcBef>
                <a:spcPts val="800"/>
              </a:spcBef>
              <a:buSzPct val="70000"/>
              <a:buFont typeface="Wingdings" pitchFamily="2" charset="2"/>
              <a:buChar char="Ø"/>
            </a:pPr>
            <a:r>
              <a:rPr lang="en-US" sz="2200" dirty="0" smtClean="0"/>
              <a:t>Providing </a:t>
            </a:r>
            <a:r>
              <a:rPr lang="en-US" sz="22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preeminent health and wellness system </a:t>
            </a:r>
            <a:r>
              <a:rPr lang="en-US" sz="2200" dirty="0" smtClean="0"/>
              <a:t>to all our People.  </a:t>
            </a:r>
          </a:p>
          <a:p>
            <a:pPr>
              <a:spcBef>
                <a:spcPts val="800"/>
              </a:spcBef>
              <a:buSzPct val="70000"/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Honoring our past</a:t>
            </a:r>
            <a:r>
              <a:rPr lang="en-US" sz="2200" dirty="0" smtClean="0"/>
              <a:t>, appreciating our Royal Leadership . . . delivering the best, highest quality,  most advanced, affordable care.</a:t>
            </a:r>
          </a:p>
          <a:p>
            <a:pPr>
              <a:spcBef>
                <a:spcPts val="800"/>
              </a:spcBef>
              <a:buSzPct val="70000"/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 our Kingdom and People today </a:t>
            </a:r>
            <a:r>
              <a:rPr lang="en-US" sz="2200" dirty="0" smtClean="0"/>
              <a:t>. . . Delivering the best Doctors, Medical Professionals . . . giving the best health care; the prevention of disease and injury; while promoting  health and healthy living.</a:t>
            </a:r>
          </a:p>
          <a:p>
            <a:pPr>
              <a:spcBef>
                <a:spcPts val="800"/>
              </a:spcBef>
              <a:buSzPct val="70000"/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health care better </a:t>
            </a:r>
            <a:r>
              <a:rPr lang="en-US" sz="2200" dirty="0" smtClean="0"/>
              <a:t>for our People and their Families</a:t>
            </a:r>
          </a:p>
          <a:p>
            <a:pPr lvl="2">
              <a:buSzPct val="70000"/>
              <a:buFont typeface="Wingdings" pitchFamily="2" charset="2"/>
              <a:buChar char="Ø"/>
            </a:pPr>
            <a:r>
              <a:rPr lang="en-US" sz="2000" dirty="0" smtClean="0"/>
              <a:t>An Emphasis on Prevention</a:t>
            </a:r>
          </a:p>
          <a:p>
            <a:pPr lvl="2">
              <a:buSzPct val="70000"/>
              <a:buFont typeface="Wingdings" pitchFamily="2" charset="2"/>
              <a:buChar char="Ø"/>
            </a:pPr>
            <a:r>
              <a:rPr lang="en-US" sz="2000" dirty="0" smtClean="0"/>
              <a:t> Epidemiological surveillance and ad hoc monitoring</a:t>
            </a:r>
          </a:p>
          <a:p>
            <a:pPr lvl="2">
              <a:buSzPct val="70000"/>
              <a:buFont typeface="Wingdings" pitchFamily="2" charset="2"/>
              <a:buChar char="Ø"/>
            </a:pPr>
            <a:r>
              <a:rPr lang="en-US" sz="2000" dirty="0" smtClean="0"/>
              <a:t>Better Care Sooner (BCS)</a:t>
            </a:r>
          </a:p>
          <a:p>
            <a:pPr lvl="2">
              <a:buSzPct val="70000"/>
              <a:buFont typeface="Wingdings" pitchFamily="2" charset="2"/>
              <a:buChar char="Ø"/>
            </a:pPr>
            <a:r>
              <a:rPr lang="en-US" sz="2000" dirty="0" smtClean="0"/>
              <a:t>Quality and Patient Safety</a:t>
            </a:r>
          </a:p>
          <a:p>
            <a:pPr lvl="2">
              <a:buSzPct val="70000"/>
              <a:buFont typeface="Wingdings" pitchFamily="2" charset="2"/>
              <a:buChar char="Ø"/>
            </a:pPr>
            <a:r>
              <a:rPr lang="en-US" sz="2000" dirty="0" smtClean="0"/>
              <a:t>E-Health Technology Solutions</a:t>
            </a:r>
          </a:p>
          <a:p>
            <a:pPr lvl="2">
              <a:buSzPct val="70000"/>
              <a:buFont typeface="Wingdings" pitchFamily="2" charset="2"/>
              <a:buChar char="Ø"/>
            </a:pPr>
            <a:r>
              <a:rPr lang="en-US" sz="2000" dirty="0" smtClean="0"/>
              <a:t>Childhood Obesity Prevention Strategy (COPS)</a:t>
            </a:r>
          </a:p>
          <a:p>
            <a:pPr lvl="2">
              <a:buSzPct val="70000"/>
              <a:buFont typeface="Wingdings" pitchFamily="2" charset="2"/>
              <a:buChar char="Ø"/>
            </a:pPr>
            <a:r>
              <a:rPr lang="en-US" sz="2000" dirty="0" smtClean="0"/>
              <a:t>Establish Acute and Chronic Disease Targets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 Guiding Principle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85860"/>
            <a:ext cx="8064896" cy="5286412"/>
          </a:xfrm>
        </p:spPr>
        <p:txBody>
          <a:bodyPr/>
          <a:lstStyle/>
          <a:p>
            <a:pPr algn="just">
              <a:buSzPct val="70000"/>
              <a:buFont typeface="Wingdings" pitchFamily="2" charset="2"/>
              <a:buChar char="Ø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Guiding Principle is:</a:t>
            </a:r>
          </a:p>
          <a:p>
            <a:pPr lvl="1" algn="just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work in </a:t>
            </a:r>
            <a:r>
              <a:rPr lang="en-US" sz="24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Interdisciplinary Partnership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respond to local, national and international public health priorities</a:t>
            </a:r>
          </a:p>
          <a:p>
            <a:pPr lvl="1" algn="just">
              <a:spcBef>
                <a:spcPts val="1200"/>
              </a:spcBef>
              <a:buSzPct val="70000"/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 solutions through </a:t>
            </a:r>
            <a:r>
              <a:rPr lang="en-US" sz="24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for Innovation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 through promotion and testing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hypotheses</a:t>
            </a:r>
          </a:p>
          <a:p>
            <a:pPr lvl="1" algn="just">
              <a:spcBef>
                <a:spcPts val="1200"/>
              </a:spcBef>
              <a:buSzPct val="70000"/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evidence providing what works, evaluating competency, insuring efficiency in care</a:t>
            </a:r>
          </a:p>
          <a:p>
            <a:pPr lvl="1" algn="just">
              <a:spcBef>
                <a:spcPts val="1200"/>
              </a:spcBef>
              <a:buSzPct val="70000"/>
              <a:buFont typeface="Wingdings" pitchFamily="2" charset="2"/>
              <a:buChar char="Ø"/>
            </a:pPr>
            <a:r>
              <a:rPr lang="en-US" sz="24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trengthening individual and public health actions, systems and policies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National Role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GB" sz="28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Health Care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</a:t>
            </a:r>
            <a:r>
              <a:rPr lang="en-GB" sz="28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/>
              <a:t>to </a:t>
            </a:r>
            <a:r>
              <a:rPr lang="en-GB" sz="2800" b="1" dirty="0" smtClean="0">
                <a:solidFill>
                  <a:srgbClr val="FF0000"/>
                </a:solidFill>
              </a:rPr>
              <a:t>1/3</a:t>
            </a:r>
            <a:r>
              <a:rPr lang="en-GB" sz="2800" dirty="0" smtClean="0"/>
              <a:t> of the Jordanian Population. </a:t>
            </a:r>
          </a:p>
          <a:p>
            <a:pPr algn="just" eaLnBrk="1" hangingPunct="1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GB" sz="28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en-GB" sz="2800" i="1" dirty="0" smtClean="0">
                <a:solidFill>
                  <a:srgbClr val="CA9418"/>
                </a:solidFill>
              </a:rPr>
              <a:t> </a:t>
            </a:r>
            <a:r>
              <a:rPr lang="en-GB" sz="2800" dirty="0" smtClean="0"/>
              <a:t>of Physicians, Nurses and Allied Health Professions for different Health Sectors in Jordan, in addition to the RMS</a:t>
            </a:r>
          </a:p>
          <a:p>
            <a:pPr algn="just" eaLnBrk="1" hangingPunct="1">
              <a:spcBef>
                <a:spcPts val="1800"/>
              </a:spcBef>
              <a:buSzPct val="70000"/>
              <a:buFont typeface="Wingdings" pitchFamily="2" charset="2"/>
              <a:buChar char="Ø"/>
            </a:pPr>
            <a:r>
              <a:rPr lang="en-US" sz="2800" dirty="0" smtClean="0"/>
              <a:t>Providing </a:t>
            </a:r>
            <a:r>
              <a:rPr lang="en-US" sz="2800" i="1" dirty="0" smtClean="0">
                <a:solidFill>
                  <a:srgbClr val="CA9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Health Care Support </a:t>
            </a:r>
            <a:r>
              <a:rPr lang="en-US" sz="2800" dirty="0" smtClean="0"/>
              <a:t>to other Medical Institutions in Jordan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1766</Words>
  <Application>Microsoft Office PowerPoint</Application>
  <PresentationFormat>On-screen Show (4:3)</PresentationFormat>
  <Paragraphs>336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Hashemite Kingdom of Jordan – Royal Medical Services    Managing the medical implications of human catastrophe  Jordan’s Global Peace Delegates Syrian Refugees Crisis</vt:lpstr>
      <vt:lpstr>PowerPoint Presentation</vt:lpstr>
      <vt:lpstr>RMS Inception </vt:lpstr>
      <vt:lpstr>RMS Today</vt:lpstr>
      <vt:lpstr> RMS Vision </vt:lpstr>
      <vt:lpstr>RMS Mission</vt:lpstr>
      <vt:lpstr>  RMS Mandate 2013-2014 </vt:lpstr>
      <vt:lpstr>RMS Guiding Principle</vt:lpstr>
      <vt:lpstr>National Role</vt:lpstr>
      <vt:lpstr>RMS 2013 National Statistics </vt:lpstr>
      <vt:lpstr>RMS Medical Aid Principles</vt:lpstr>
      <vt:lpstr>International and   Humanitarian Roles  </vt:lpstr>
      <vt:lpstr>PowerPoint Presentation</vt:lpstr>
      <vt:lpstr>PowerPoint Presentation</vt:lpstr>
      <vt:lpstr>UN Peacekeeping &amp; Humanitarian Aid RMS ‘touching’ all corners of the World </vt:lpstr>
      <vt:lpstr>PowerPoint Presentation</vt:lpstr>
      <vt:lpstr>Missions Abroad  (Since 1989 - Present)</vt:lpstr>
      <vt:lpstr>Average Annual Numbers of Participants in Current  International Medical Missions</vt:lpstr>
      <vt:lpstr>RMS International Medical Aid</vt:lpstr>
      <vt:lpstr>PowerPoint Presentation</vt:lpstr>
      <vt:lpstr>Jordan – A Refugee Haven</vt:lpstr>
      <vt:lpstr> Syrian Crisis  Refugees in Jordan  593,346 Registered Refugees 1,200,000 Syrians living in Jordan within Host communities &amp; Camps  150,655 children (6 month to &lt;15 years) received vaccinations against measles and 749 received life saving and essential Tertiary Health Care   </vt:lpstr>
      <vt:lpstr>The  Syrian Refugees Crisis</vt:lpstr>
      <vt:lpstr>Syrian Refugee Map Dec 2013</vt:lpstr>
      <vt:lpstr>Syrian Crisis  Impact on Jordan’s Health System</vt:lpstr>
      <vt:lpstr>JRMS: Peace Delegates in Homeland</vt:lpstr>
      <vt:lpstr>Syrian Crisis Refugees</vt:lpstr>
      <vt:lpstr>Jordan Borders</vt:lpstr>
      <vt:lpstr>Syrian Refugees Humanitarian Aid Process</vt:lpstr>
      <vt:lpstr>The Unsung Heroes</vt:lpstr>
      <vt:lpstr>Syrian Crisis  RMS Role</vt:lpstr>
      <vt:lpstr>Syrian Refugees Crisis  Medical Logistics Support</vt:lpstr>
      <vt:lpstr>PowerPoint Presentation</vt:lpstr>
      <vt:lpstr>Syrian Refugees Crises  Refugees Triage </vt:lpstr>
      <vt:lpstr>PowerPoint Presentation</vt:lpstr>
      <vt:lpstr> The Real Victims </vt:lpstr>
      <vt:lpstr>The Innocent Victims  </vt:lpstr>
      <vt:lpstr>Syrian Refugees Crisis  Refugee’s Clinical Conditions</vt:lpstr>
      <vt:lpstr>This is why we help</vt:lpstr>
      <vt:lpstr> Za’atari: the Rapid Growth of the Largest Camp for Syrian Refugees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الخدمات الطبية الملكية</dc:title>
  <dc:creator>Awni</dc:creator>
  <cp:lastModifiedBy>Rame</cp:lastModifiedBy>
  <cp:revision>531</cp:revision>
  <dcterms:created xsi:type="dcterms:W3CDTF">2013-08-28T12:35:19Z</dcterms:created>
  <dcterms:modified xsi:type="dcterms:W3CDTF">2014-05-27T22:01:51Z</dcterms:modified>
</cp:coreProperties>
</file>