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84" y="-6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88F201-6799-474D-A50B-19134F79DCD5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5081F5-CDF3-4BFE-8E33-05C5AA84F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0265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>
                <a:latin typeface="Times New Roman" pitchFamily="18" charset="0"/>
              </a:rPr>
              <a:t>Share your major and class year in the chat box</a:t>
            </a: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09" indent="-28573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2937" indent="-22858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112" indent="-22858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287" indent="-22858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461" indent="-2285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635" indent="-2285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8810" indent="-2285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5985" indent="-22858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4D4FAA4-F92C-495D-8766-D810BDE4AD8B}" type="slidenum">
              <a:rPr lang="en-US" altLang="en-US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DB4D6-CE76-4C9A-BBFA-C5B9F4CC0D3A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18F6E-E57B-4129-8F4C-C93BA2BD0E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303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DB4D6-CE76-4C9A-BBFA-C5B9F4CC0D3A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18F6E-E57B-4129-8F4C-C93BA2BD0E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715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DB4D6-CE76-4C9A-BBFA-C5B9F4CC0D3A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18F6E-E57B-4129-8F4C-C93BA2BD0E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589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DB4D6-CE76-4C9A-BBFA-C5B9F4CC0D3A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18F6E-E57B-4129-8F4C-C93BA2BD0E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723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DB4D6-CE76-4C9A-BBFA-C5B9F4CC0D3A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18F6E-E57B-4129-8F4C-C93BA2BD0E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731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DB4D6-CE76-4C9A-BBFA-C5B9F4CC0D3A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18F6E-E57B-4129-8F4C-C93BA2BD0E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542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DB4D6-CE76-4C9A-BBFA-C5B9F4CC0D3A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18F6E-E57B-4129-8F4C-C93BA2BD0E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610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DB4D6-CE76-4C9A-BBFA-C5B9F4CC0D3A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18F6E-E57B-4129-8F4C-C93BA2BD0E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592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DB4D6-CE76-4C9A-BBFA-C5B9F4CC0D3A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18F6E-E57B-4129-8F4C-C93BA2BD0E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236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DB4D6-CE76-4C9A-BBFA-C5B9F4CC0D3A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18F6E-E57B-4129-8F4C-C93BA2BD0E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703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DB4D6-CE76-4C9A-BBFA-C5B9F4CC0D3A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18F6E-E57B-4129-8F4C-C93BA2BD0E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193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DDB4D6-CE76-4C9A-BBFA-C5B9F4CC0D3A}" type="datetimeFigureOut">
              <a:rPr lang="en-US" smtClean="0"/>
              <a:t>10/7/2016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718F6E-E57B-4129-8F4C-C93BA2BD0E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0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areer.development@jefferson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hyperlink" Target="mailto:career.development@jefferson.edu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>
          <a:xfrm>
            <a:off x="457200" y="274638"/>
            <a:ext cx="6057900" cy="56356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none" spc="-100" baseline="0">
                <a:ln>
                  <a:noFill/>
                </a:ln>
                <a:solidFill>
                  <a:srgbClr val="FCAF17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 smtClean="0"/>
              <a:t>Occupational Therapy Doctorate </a:t>
            </a:r>
            <a:r>
              <a:rPr lang="en-US" sz="2400" dirty="0" smtClean="0"/>
              <a:t>– Career Checklist</a:t>
            </a:r>
            <a:endParaRPr lang="en-US" sz="2400" dirty="0"/>
          </a:p>
        </p:txBody>
      </p:sp>
      <p:sp>
        <p:nvSpPr>
          <p:cNvPr id="12" name="Content Placeholder 3"/>
          <p:cNvSpPr txBox="1">
            <a:spLocks/>
          </p:cNvSpPr>
          <p:nvPr/>
        </p:nvSpPr>
        <p:spPr>
          <a:xfrm>
            <a:off x="457200" y="1219200"/>
            <a:ext cx="4040188" cy="47244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US" dirty="0"/>
          </a:p>
        </p:txBody>
      </p:sp>
      <p:sp>
        <p:nvSpPr>
          <p:cNvPr id="14" name="Content Placeholder 5"/>
          <p:cNvSpPr txBox="1">
            <a:spLocks/>
          </p:cNvSpPr>
          <p:nvPr/>
        </p:nvSpPr>
        <p:spPr>
          <a:xfrm>
            <a:off x="4645025" y="1219200"/>
            <a:ext cx="4041775" cy="47244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7" name="Text Placeholder 2"/>
          <p:cNvSpPr txBox="1">
            <a:spLocks/>
          </p:cNvSpPr>
          <p:nvPr/>
        </p:nvSpPr>
        <p:spPr>
          <a:xfrm>
            <a:off x="460375" y="838200"/>
            <a:ext cx="4040188" cy="381000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None/>
            </a:pPr>
            <a:r>
              <a:rPr lang="en-US" dirty="0" smtClean="0"/>
              <a:t>Year 1</a:t>
            </a:r>
            <a:endParaRPr lang="en-US" dirty="0"/>
          </a:p>
        </p:txBody>
      </p:sp>
      <p:sp>
        <p:nvSpPr>
          <p:cNvPr id="8" name="Text Placeholder 4"/>
          <p:cNvSpPr txBox="1">
            <a:spLocks/>
          </p:cNvSpPr>
          <p:nvPr/>
        </p:nvSpPr>
        <p:spPr>
          <a:xfrm>
            <a:off x="4648200" y="838200"/>
            <a:ext cx="4041775" cy="381000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None/>
            </a:pPr>
            <a:r>
              <a:rPr lang="en-US" dirty="0" smtClean="0"/>
              <a:t>Year 2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12775" y="6096000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/>
              <a:t>For more information, contact</a:t>
            </a:r>
            <a:r>
              <a:rPr lang="en-US" sz="1000" dirty="0" smtClean="0"/>
              <a:t>: Career </a:t>
            </a:r>
            <a:r>
              <a:rPr lang="en-US" sz="1000" dirty="0"/>
              <a:t>Development Center, 1120 </a:t>
            </a:r>
            <a:r>
              <a:rPr lang="en-US" sz="1000" dirty="0" smtClean="0"/>
              <a:t>Edison, 215-503-5805</a:t>
            </a:r>
            <a:endParaRPr lang="en-US" sz="1000" dirty="0"/>
          </a:p>
          <a:p>
            <a:pPr algn="r"/>
            <a:r>
              <a:rPr lang="en-US" sz="1000" dirty="0" smtClean="0"/>
              <a:t>jefferson.edu/</a:t>
            </a:r>
            <a:r>
              <a:rPr lang="en-US" sz="1000" dirty="0" err="1" smtClean="0"/>
              <a:t>career_services</a:t>
            </a:r>
            <a:r>
              <a:rPr lang="en-US" sz="1000" dirty="0" smtClean="0"/>
              <a:t> </a:t>
            </a:r>
            <a:endParaRPr lang="en-US" sz="1000" dirty="0"/>
          </a:p>
          <a:p>
            <a:pPr algn="r"/>
            <a:r>
              <a:rPr lang="en-US" sz="1000" dirty="0"/>
              <a:t>jefferson-csm.symplicity.com</a:t>
            </a:r>
          </a:p>
          <a:p>
            <a:pPr algn="r"/>
            <a:r>
              <a:rPr lang="en-US" sz="1000" u="sng" dirty="0" smtClean="0">
                <a:hlinkClick r:id="rId3"/>
              </a:rPr>
              <a:t>career.development@jefferson.edu</a:t>
            </a:r>
            <a:endParaRPr lang="en-US" sz="1000" dirty="0"/>
          </a:p>
        </p:txBody>
      </p:sp>
      <p:pic>
        <p:nvPicPr>
          <p:cNvPr id="11" name="Picture 10" descr="Home of Sydney logo blue.eps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096000"/>
            <a:ext cx="1282700" cy="460382"/>
          </a:xfrm>
          <a:prstGeom prst="rect">
            <a:avLst/>
          </a:prstGeom>
        </p:spPr>
      </p:pic>
      <p:sp>
        <p:nvSpPr>
          <p:cNvPr id="13" name="Content Placeholder 3"/>
          <p:cNvSpPr txBox="1">
            <a:spLocks/>
          </p:cNvSpPr>
          <p:nvPr/>
        </p:nvSpPr>
        <p:spPr>
          <a:xfrm>
            <a:off x="609600" y="1371600"/>
            <a:ext cx="4040188" cy="47244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100" b="1" dirty="0" smtClean="0"/>
              <a:t>Fall</a:t>
            </a:r>
            <a:endParaRPr lang="en-US" sz="1100" dirty="0" smtClean="0"/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050" dirty="0"/>
              <a:t>Register for Symplicity (https://jefferson-csm.symplicity.com)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050" dirty="0"/>
              <a:t>Attend Student Organizations Fair to identify student organizations to join 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050" dirty="0"/>
              <a:t>Join Leadership Live to build your leadership skills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050" dirty="0"/>
              <a:t>Join AOTA &amp; POTA to expand your network and learn more about the field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050" dirty="0"/>
              <a:t>Attend career center workshops/webinars on Resume Writing and How to Work a Career Fair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050" dirty="0"/>
              <a:t>Create your resume – use Jefferson.edu/resumes 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050" dirty="0"/>
              <a:t>Attend the Fall Career Fair to network with employers 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050" dirty="0"/>
              <a:t>AOTA/NBCOT National Student Conclave &amp; POTA Conference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050" dirty="0"/>
              <a:t>Network at your Fieldwork I </a:t>
            </a:r>
            <a:r>
              <a:rPr lang="en-US" sz="1050" dirty="0" smtClean="0"/>
              <a:t>site</a:t>
            </a:r>
            <a:endParaRPr lang="en-US" sz="1100" dirty="0" smtClean="0"/>
          </a:p>
          <a:p>
            <a:pPr marL="0" indent="0">
              <a:buFont typeface="Arial" pitchFamily="34" charset="0"/>
              <a:buNone/>
            </a:pPr>
            <a:r>
              <a:rPr lang="en-US" sz="1100" b="1" dirty="0" smtClean="0"/>
              <a:t>Spring 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Create/update your resume with fieldwork experiences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Attend the Spring Career Fair to identify different types of sites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Attend career center workshops/webinars on LinkedIn or Networking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Attend OT-only presentation on successful </a:t>
            </a:r>
            <a:r>
              <a:rPr lang="en-US" sz="1100" dirty="0" smtClean="0"/>
              <a:t>conferencing AOTA </a:t>
            </a:r>
            <a:r>
              <a:rPr lang="en-US" sz="1100" dirty="0"/>
              <a:t>Annual </a:t>
            </a:r>
            <a:r>
              <a:rPr lang="en-US" sz="1100" dirty="0" smtClean="0"/>
              <a:t>Conference</a:t>
            </a:r>
            <a:endParaRPr lang="en-US" sz="1100" b="1" dirty="0" smtClean="0"/>
          </a:p>
          <a:p>
            <a:pPr marL="0" indent="0">
              <a:buNone/>
            </a:pPr>
            <a:r>
              <a:rPr lang="en-US" sz="1100" b="1" dirty="0" smtClean="0"/>
              <a:t>Summer </a:t>
            </a:r>
            <a:endParaRPr lang="en-US" sz="1100" b="1" dirty="0"/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Attend career center workshops/webinars on </a:t>
            </a:r>
            <a:r>
              <a:rPr lang="en-US" sz="1100" dirty="0" err="1"/>
              <a:t>Portfolium</a:t>
            </a:r>
            <a:endParaRPr lang="en-US" sz="11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1100" dirty="0"/>
              <a:t>Create portfolio on </a:t>
            </a:r>
            <a:r>
              <a:rPr lang="en-US" sz="1100" dirty="0" err="1"/>
              <a:t>Portfolium</a:t>
            </a:r>
            <a:endParaRPr lang="en-US" sz="1100" dirty="0" smtClean="0"/>
          </a:p>
        </p:txBody>
      </p:sp>
      <p:sp>
        <p:nvSpPr>
          <p:cNvPr id="15" name="Content Placeholder 5"/>
          <p:cNvSpPr txBox="1">
            <a:spLocks/>
          </p:cNvSpPr>
          <p:nvPr/>
        </p:nvSpPr>
        <p:spPr>
          <a:xfrm>
            <a:off x="4797425" y="1371600"/>
            <a:ext cx="4041775" cy="47244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100" b="1" dirty="0" smtClean="0"/>
              <a:t>Fall </a:t>
            </a:r>
            <a:endParaRPr lang="en-US" sz="1100" dirty="0" smtClean="0"/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Attend the Fall Career Fair to expand network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Attend career center workshops/webinars on Interviewing and </a:t>
            </a:r>
            <a:r>
              <a:rPr lang="en-US" sz="1100" dirty="0" err="1"/>
              <a:t>Portfolium</a:t>
            </a:r>
            <a:endParaRPr lang="en-US" sz="1100" dirty="0"/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Create/update your LinkedIn profile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Schedule informational interviews or shadowing experiences to learn about industries, settings, and organizations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100" dirty="0"/>
              <a:t>AOTA/NBCOT National Student Conclave &amp; POTA </a:t>
            </a:r>
            <a:r>
              <a:rPr lang="en-US" sz="1100" dirty="0" smtClean="0"/>
              <a:t>Conference</a:t>
            </a:r>
            <a:endParaRPr lang="en-US" sz="1100" dirty="0"/>
          </a:p>
          <a:p>
            <a:pPr marL="0" indent="0">
              <a:buNone/>
            </a:pPr>
            <a:r>
              <a:rPr lang="en-US" sz="1100" b="1" dirty="0"/>
              <a:t>Spring 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Network at your Fieldwork II site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Tailor your resume and cover letter to individual organizations and settings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Attend the Spring Career Fair to research prospective employers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Update your resume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Attend Job Search </a:t>
            </a:r>
            <a:r>
              <a:rPr lang="en-US" sz="1100" dirty="0" err="1"/>
              <a:t>Bootcamp</a:t>
            </a:r>
            <a:r>
              <a:rPr lang="en-US" sz="1100" dirty="0"/>
              <a:t> workshop/webinar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Begin researching prospective employers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100" dirty="0"/>
              <a:t>AOTA Annual </a:t>
            </a:r>
            <a:r>
              <a:rPr lang="en-US" sz="1100" dirty="0" smtClean="0"/>
              <a:t>Conference</a:t>
            </a:r>
            <a:endParaRPr lang="en-US" sz="1100" b="1" dirty="0" smtClean="0"/>
          </a:p>
          <a:p>
            <a:pPr marL="0" indent="0">
              <a:buNone/>
            </a:pPr>
            <a:r>
              <a:rPr lang="en-US" sz="1100" b="1" dirty="0" smtClean="0"/>
              <a:t>Summer 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Network at your Fieldwork II site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100" dirty="0"/>
              <a:t>Update portfolio, resume, LinkedIn profile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100" dirty="0"/>
              <a:t>Prepare for Competency Exam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621061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7010400" cy="56356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none" spc="-100" baseline="0">
                <a:ln>
                  <a:noFill/>
                </a:ln>
                <a:solidFill>
                  <a:srgbClr val="FCAF17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/>
              <a:t>Occupational Therapy </a:t>
            </a:r>
            <a:r>
              <a:rPr lang="en-US" sz="2400" dirty="0" smtClean="0"/>
              <a:t>Doctorate – </a:t>
            </a:r>
            <a:r>
              <a:rPr lang="en-US" sz="2400" dirty="0" smtClean="0"/>
              <a:t>Career </a:t>
            </a:r>
            <a:r>
              <a:rPr lang="en-US" sz="2400" dirty="0" smtClean="0"/>
              <a:t>Checklist, cont.</a:t>
            </a:r>
            <a:endParaRPr lang="en-US" sz="2400" dirty="0"/>
          </a:p>
        </p:txBody>
      </p:sp>
      <p:sp>
        <p:nvSpPr>
          <p:cNvPr id="3" name="Text Placeholder 2"/>
          <p:cNvSpPr txBox="1">
            <a:spLocks/>
          </p:cNvSpPr>
          <p:nvPr/>
        </p:nvSpPr>
        <p:spPr>
          <a:xfrm>
            <a:off x="460375" y="838200"/>
            <a:ext cx="4040188" cy="381000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None/>
            </a:pPr>
            <a:r>
              <a:rPr lang="en-US" dirty="0" smtClean="0"/>
              <a:t>Year 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12775" y="6096000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/>
              <a:t>For more information, contact</a:t>
            </a:r>
            <a:r>
              <a:rPr lang="en-US" sz="1000" dirty="0" smtClean="0"/>
              <a:t>: Career </a:t>
            </a:r>
            <a:r>
              <a:rPr lang="en-US" sz="1000" dirty="0"/>
              <a:t>Development Center, 1120 </a:t>
            </a:r>
            <a:r>
              <a:rPr lang="en-US" sz="1000" dirty="0" smtClean="0"/>
              <a:t>Edison, 215-503-5805</a:t>
            </a:r>
            <a:endParaRPr lang="en-US" sz="1000" dirty="0"/>
          </a:p>
          <a:p>
            <a:pPr algn="r"/>
            <a:r>
              <a:rPr lang="en-US" sz="1000" dirty="0" smtClean="0"/>
              <a:t>jefferson.edu/</a:t>
            </a:r>
            <a:r>
              <a:rPr lang="en-US" sz="1000" dirty="0" err="1" smtClean="0"/>
              <a:t>career_services</a:t>
            </a:r>
            <a:r>
              <a:rPr lang="en-US" sz="1000" dirty="0" smtClean="0"/>
              <a:t> </a:t>
            </a:r>
            <a:endParaRPr lang="en-US" sz="1000" dirty="0"/>
          </a:p>
          <a:p>
            <a:pPr algn="r"/>
            <a:r>
              <a:rPr lang="en-US" sz="1000" dirty="0"/>
              <a:t>jefferson-csm.symplicity.com</a:t>
            </a:r>
          </a:p>
          <a:p>
            <a:pPr algn="r"/>
            <a:r>
              <a:rPr lang="en-US" sz="1000" u="sng" dirty="0" smtClean="0">
                <a:hlinkClick r:id="rId2"/>
              </a:rPr>
              <a:t>career.development@jefferson.edu</a:t>
            </a:r>
            <a:endParaRPr lang="en-US" sz="1000" dirty="0"/>
          </a:p>
        </p:txBody>
      </p:sp>
      <p:pic>
        <p:nvPicPr>
          <p:cNvPr id="5" name="Picture 4" descr="Home of Sydney logo blue.eps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096000"/>
            <a:ext cx="1282700" cy="460382"/>
          </a:xfrm>
          <a:prstGeom prst="rect">
            <a:avLst/>
          </a:prstGeom>
        </p:spPr>
      </p:pic>
      <p:sp>
        <p:nvSpPr>
          <p:cNvPr id="7" name="Content Placeholder 3"/>
          <p:cNvSpPr txBox="1">
            <a:spLocks/>
          </p:cNvSpPr>
          <p:nvPr/>
        </p:nvSpPr>
        <p:spPr>
          <a:xfrm>
            <a:off x="609600" y="1371600"/>
            <a:ext cx="8001000" cy="47244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rgbClr val="58B7DD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400" b="1" dirty="0" smtClean="0"/>
              <a:t>Fall</a:t>
            </a:r>
            <a:endParaRPr lang="en-US" sz="1400" dirty="0" smtClean="0"/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400" dirty="0"/>
              <a:t>Network at your residency site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400" dirty="0"/>
              <a:t>Determine conference to propose presentation based on residency research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400" dirty="0"/>
              <a:t>Attend the Fall Career Fair to learn about hiring expectations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400" dirty="0"/>
              <a:t>Attend career center workshops/webinars on Interviewing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400" dirty="0"/>
              <a:t>Schedule informational interviews or shadowing experiences to learn about industries, settings, and organizations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400" dirty="0"/>
              <a:t>Complete a mock interview to prepare for interviews 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400" dirty="0"/>
              <a:t>AOTA/NBCOT National Student Conclave &amp; POTA Conference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400" dirty="0"/>
              <a:t>Identify your preferred settings and populations for </a:t>
            </a:r>
            <a:r>
              <a:rPr lang="en-US" sz="1400" dirty="0" smtClean="0"/>
              <a:t>practice</a:t>
            </a:r>
            <a:endParaRPr lang="en-US" sz="1400" dirty="0" smtClean="0"/>
          </a:p>
          <a:p>
            <a:pPr marL="0" indent="0">
              <a:buFont typeface="Arial" pitchFamily="34" charset="0"/>
              <a:buNone/>
            </a:pPr>
            <a:r>
              <a:rPr lang="en-US" sz="1400" b="1" dirty="0" smtClean="0"/>
              <a:t>Spring 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400" dirty="0"/>
              <a:t>Tailor your resume and cover letter to individual organizations and settings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400" dirty="0"/>
              <a:t>Request references from faculty and clinical supervisors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400" dirty="0"/>
              <a:t>AOTA Annual Conference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400" dirty="0"/>
              <a:t>Attend the Spring Career Fair to launch your job search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400" dirty="0"/>
              <a:t>Register for boards </a:t>
            </a:r>
            <a:r>
              <a:rPr lang="en-US" sz="1400" b="1" dirty="0"/>
              <a:t>(feedback from dept. contact)</a:t>
            </a:r>
            <a:endParaRPr lang="en-US" sz="1400" dirty="0"/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400" dirty="0"/>
              <a:t>Apply for positions (starting 3 months before you can begin work) – utilize Symplicity!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400" dirty="0"/>
              <a:t>Attend career center workshops/webinars on Salary Negotiation</a:t>
            </a: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174034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433</Words>
  <Application>Microsoft Office PowerPoint</Application>
  <PresentationFormat>On-screen Show (4:3)</PresentationFormat>
  <Paragraphs>68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Thomas Jefferson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Miciek</dc:creator>
  <cp:lastModifiedBy>Chris Miciek</cp:lastModifiedBy>
  <cp:revision>1</cp:revision>
  <dcterms:created xsi:type="dcterms:W3CDTF">2016-10-07T19:53:26Z</dcterms:created>
  <dcterms:modified xsi:type="dcterms:W3CDTF">2016-10-07T19:53:51Z</dcterms:modified>
</cp:coreProperties>
</file>