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  <p:sldMasterId id="2147483727" r:id="rId2"/>
  </p:sldMasterIdLst>
  <p:notesMasterIdLst>
    <p:notesMasterId r:id="rId5"/>
  </p:notesMasterIdLst>
  <p:handoutMasterIdLst>
    <p:handoutMasterId r:id="rId6"/>
  </p:handoutMasterIdLst>
  <p:sldIdLst>
    <p:sldId id="294" r:id="rId3"/>
    <p:sldId id="29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BA9D173-AEF1-E446-8FC0-1489CBCED4D0}">
          <p14:sldIdLst>
            <p14:sldId id="294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FCAF17"/>
    <a:srgbClr val="152456"/>
    <a:srgbClr val="58B7DD"/>
    <a:srgbClr val="CCD2EB"/>
    <a:srgbClr val="FFDD7F"/>
    <a:srgbClr val="C8E9EF"/>
    <a:srgbClr val="A0672D"/>
    <a:srgbClr val="AF1F8E"/>
    <a:srgbClr val="6E6B23"/>
    <a:srgbClr val="467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 snapToGrid="0" snapToObjects="1">
      <p:cViewPr>
        <p:scale>
          <a:sx n="75" d="100"/>
          <a:sy n="75" d="100"/>
        </p:scale>
        <p:origin x="-72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FB540-18C9-BE49-AF94-A91EEAA6CBC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2BD28-52D0-1B45-8F99-7BA95B7CA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87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0257B-2685-7C42-A23A-3F65294356E5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CAED8-A2D7-9844-A9E8-1212CBD8F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0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3"/>
            <a:ext cx="8001000" cy="2593975"/>
          </a:xfrm>
        </p:spPr>
        <p:txBody>
          <a:bodyPr anchor="b"/>
          <a:lstStyle>
            <a:lvl1pPr>
              <a:defRPr sz="4000" b="1">
                <a:ln>
                  <a:noFill/>
                </a:ln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800100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58B7D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356350"/>
            <a:ext cx="2133600" cy="365125"/>
          </a:xfrm>
        </p:spPr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2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53B8-C3F9-482B-9FCC-2BA552B5FD07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5FB36-D290-48DF-B6FA-76DFC89B6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5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81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9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8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53B8-C3F9-482B-9FCC-2BA552B5FD07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5FB36-D290-48DF-B6FA-76DFC89B6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59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53B8-C3F9-482B-9FCC-2BA552B5FD07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5FB36-D290-48DF-B6FA-76DFC89B6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49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41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53B8-C3F9-482B-9FCC-2BA552B5FD07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5FB36-D290-48DF-B6FA-76DFC89B6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00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32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7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057"/>
            <a:ext cx="8229600" cy="1169753"/>
          </a:xfrm>
        </p:spPr>
        <p:txBody>
          <a:bodyPr/>
          <a:lstStyle>
            <a:lvl1pPr>
              <a:defRPr>
                <a:solidFill>
                  <a:srgbClr val="FFDD7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CAF17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FCAF17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FCAF17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FCAF17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FCAF17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9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0" y="2088413"/>
            <a:ext cx="9144000" cy="2438400"/>
          </a:xfrm>
          <a:solidFill>
            <a:srgbClr val="58B7DD">
              <a:alpha val="24000"/>
            </a:srgbClr>
          </a:solidFill>
          <a:ln>
            <a:noFill/>
          </a:ln>
        </p:spPr>
        <p:txBody>
          <a:bodyPr anchor="ctr" anchorCtr="0"/>
          <a:lstStyle>
            <a:lvl1pPr marL="457200">
              <a:defRPr sz="3600">
                <a:solidFill>
                  <a:srgbClr val="58B7D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216089"/>
            <a:ext cx="4023359" cy="796217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CAF1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1751" y="1216088"/>
            <a:ext cx="3905049" cy="7962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CAF1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2135010"/>
            <a:ext cx="4023360" cy="4150908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4781752" y="2135010"/>
            <a:ext cx="3905048" cy="4150908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2088413"/>
            <a:ext cx="9144000" cy="2438400"/>
          </a:xfrm>
          <a:solidFill>
            <a:srgbClr val="58B7DD">
              <a:alpha val="24000"/>
            </a:srgbClr>
          </a:solidFill>
          <a:ln>
            <a:noFill/>
          </a:ln>
        </p:spPr>
        <p:txBody>
          <a:bodyPr anchor="ctr" anchorCtr="0"/>
          <a:lstStyle>
            <a:lvl1pPr marL="457200">
              <a:defRPr sz="3600">
                <a:solidFill>
                  <a:srgbClr val="58B7D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6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9755"/>
            <a:ext cx="8229600" cy="1120676"/>
          </a:xfrm>
        </p:spPr>
        <p:txBody>
          <a:bodyPr/>
          <a:lstStyle>
            <a:lvl1pPr>
              <a:defRPr>
                <a:solidFill>
                  <a:srgbClr val="FFDD7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388594"/>
            <a:ext cx="4023360" cy="3905312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2388593"/>
            <a:ext cx="4023360" cy="39053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3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6089"/>
            <a:ext cx="3849830" cy="796217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FDD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68683" y="1216088"/>
            <a:ext cx="3905048" cy="7962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FDD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2135010"/>
            <a:ext cx="3849830" cy="4094997"/>
          </a:xfrm>
        </p:spPr>
        <p:txBody>
          <a:bodyPr>
            <a:normAutofit/>
          </a:bodyPr>
          <a:lstStyle>
            <a:lvl1pPr>
              <a:buClr>
                <a:srgbClr val="58B7DD"/>
              </a:buClr>
              <a:defRPr sz="1800" baseline="0"/>
            </a:lvl1pPr>
            <a:lvl2pPr>
              <a:buClr>
                <a:srgbClr val="58B7DD"/>
              </a:buClr>
              <a:defRPr sz="1600"/>
            </a:lvl2pPr>
            <a:lvl3pPr>
              <a:buClr>
                <a:srgbClr val="58B7DD"/>
              </a:buClr>
              <a:defRPr sz="1400"/>
            </a:lvl3pPr>
            <a:lvl4pPr>
              <a:buClr>
                <a:srgbClr val="58B7DD"/>
              </a:buClr>
              <a:defRPr sz="1200"/>
            </a:lvl4pPr>
            <a:lvl5pPr>
              <a:buClr>
                <a:srgbClr val="58B7DD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4468683" y="2135010"/>
            <a:ext cx="3905048" cy="4094997"/>
          </a:xfrm>
        </p:spPr>
        <p:txBody>
          <a:bodyPr>
            <a:normAutofit/>
          </a:bodyPr>
          <a:lstStyle>
            <a:lvl1pPr>
              <a:buClr>
                <a:srgbClr val="58B7DD"/>
              </a:buClr>
              <a:defRPr sz="1800" baseline="0"/>
            </a:lvl1pPr>
            <a:lvl2pPr>
              <a:buClr>
                <a:srgbClr val="58B7DD"/>
              </a:buClr>
              <a:defRPr sz="1600"/>
            </a:lvl2pPr>
            <a:lvl3pPr>
              <a:buClr>
                <a:srgbClr val="58B7DD"/>
              </a:buClr>
              <a:defRPr sz="1400"/>
            </a:lvl3pPr>
            <a:lvl4pPr>
              <a:buClr>
                <a:srgbClr val="58B7DD"/>
              </a:buClr>
              <a:defRPr sz="1200"/>
            </a:lvl4pPr>
            <a:lvl5pPr>
              <a:buClr>
                <a:srgbClr val="58B7DD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3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8B7D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5819" y="6466444"/>
            <a:ext cx="498719" cy="396240"/>
          </a:xfrm>
          <a:prstGeom prst="bracketPair">
            <a:avLst>
              <a:gd name="adj" fmla="val 17949"/>
            </a:avLst>
          </a:prstGeom>
          <a:ln>
            <a:noFill/>
          </a:ln>
        </p:spPr>
        <p:txBody>
          <a:bodyPr/>
          <a:lstStyle/>
          <a:p>
            <a:fld id="{A53B1881-906C-8E44-84D4-7C6F0A00D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10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4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7"/>
            <a:ext cx="8134380" cy="594627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752" y="1063416"/>
            <a:ext cx="8134380" cy="4422985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813438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678BC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524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53B8-C3F9-482B-9FCC-2BA552B5FD07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5FB36-D290-48DF-B6FA-76DFC89B6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7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8229600" cy="11704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31332"/>
            <a:ext cx="8229600" cy="3880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55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none" spc="-100" baseline="0">
          <a:ln>
            <a:noFill/>
          </a:ln>
          <a:solidFill>
            <a:srgbClr val="FFDD7F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8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11" r:id="rId12"/>
    <p:sldLayoutId id="214748371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efferson-csm.symplicit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emf"/><Relationship Id="rId4" Type="http://schemas.openxmlformats.org/officeDocument/2006/relationships/hyperlink" Target="mailto:career.development@jefferson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Pharmacy – Career Checklist</a:t>
            </a:r>
            <a:endParaRPr lang="en-US" sz="36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Fall</a:t>
            </a:r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Register for Symplicity (</a:t>
            </a:r>
            <a:r>
              <a:rPr lang="en-US" sz="1000" u="sng" dirty="0">
                <a:hlinkClick r:id="rId3"/>
              </a:rPr>
              <a:t>https://jefferson-csm.symplicity.com</a:t>
            </a:r>
            <a:r>
              <a:rPr lang="en-US" sz="1000" dirty="0"/>
              <a:t>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Student Organizations Fair to identify student organizations to join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Join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Compare value offered by the various student-level groups of professional associations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Consider attendance at an annual meeting of your preferred association.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career center workshops/webinars on Resume Writing and How to Work a Career Fair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the Fall Career Fair </a:t>
            </a:r>
            <a:r>
              <a:rPr lang="en-US" sz="1000" dirty="0" smtClean="0"/>
              <a:t>to </a:t>
            </a:r>
            <a:r>
              <a:rPr lang="en-US" sz="1000" dirty="0"/>
              <a:t>learn about internship opportunities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Create/update your resume/CV – use Jefferson.edu/resumes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Schedule a resume review to prepare for Pharmacy Internship Interview Day in February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Research type of internship (retail, hospital) you want to pursue and related skill development</a:t>
            </a:r>
          </a:p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Create/update your LinkedIn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Participate in professional associations and elections to expand your network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Prepare for internship opportunities through workshops or webinars on networking or social media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Pharmacy Internship Interview Day </a:t>
            </a: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000" dirty="0"/>
              <a:t>Apply for internship opportunities </a:t>
            </a:r>
          </a:p>
          <a:p>
            <a:pPr lvl="0"/>
            <a:endParaRPr lang="en-US" sz="1000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 cont.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Spring, cont. </a:t>
            </a:r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 smtClean="0"/>
              <a:t>Attend </a:t>
            </a:r>
            <a:r>
              <a:rPr lang="en-US" sz="1000" dirty="0"/>
              <a:t>the Spring Career Fair to network and reconnect with employers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Engage local or state chapters of your selected associations by attending chapter meetings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000" dirty="0"/>
              <a:t>Explore extra projects and scholarly opportunities in your </a:t>
            </a:r>
            <a:r>
              <a:rPr lang="en-US" sz="1000" dirty="0" smtClean="0"/>
              <a:t>internship</a:t>
            </a:r>
            <a:endParaRPr lang="en-US" sz="10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4648200" y="2395908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648200" y="2776908"/>
            <a:ext cx="4041775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Fall </a:t>
            </a:r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Introductory Pharmacy Practice Experiences (IPPEs)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Network with supervisors and staff on your IPPEs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Update your CV – use Jefferson.edu/resumes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the Fall Career Fair to maintain and expand network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000" dirty="0"/>
              <a:t>Continue engagement with chosen professional organizations</a:t>
            </a:r>
            <a:r>
              <a:rPr lang="en-US" sz="1000" dirty="0" smtClean="0"/>
              <a:t> </a:t>
            </a:r>
          </a:p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the Spring Career Fair to maintain network and share progress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Network with supervisors and staff on your IPPEs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Continue engagement with chosen professional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Schedule informational interviews to learn about industries, settings, and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Engage local or state chapters of your selected associations by attending chapter meetings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4"/>
              </a:rPr>
              <a:t>career.development@jefferson.edu</a:t>
            </a:r>
            <a:endParaRPr lang="en-US" sz="1000" dirty="0"/>
          </a:p>
        </p:txBody>
      </p:sp>
      <p:pic>
        <p:nvPicPr>
          <p:cNvPr id="15" name="Picture 14" descr="Home of Sydney logo blue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0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Pharmacy – Career Checklist, cont.</a:t>
            </a:r>
            <a:endParaRPr lang="en-US" sz="24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3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Introductory Pharmacy Practice Experiences (IPPEs)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maintain network and share progress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Network with supervisors and staff on your IPPEs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Continue engagement with chosen professional organizations</a:t>
            </a:r>
          </a:p>
          <a:p>
            <a:endParaRPr lang="en-US" sz="1100" dirty="0" smtClean="0"/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Attend </a:t>
            </a:r>
            <a:r>
              <a:rPr lang="en-US" sz="1100" dirty="0"/>
              <a:t>the Spring Career Fair to learn about residency options and timelines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or watch career center workshops/webinars on interviewing and negotiating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Continue engagement with chosen professional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Update your resume – use Jefferson.edu/resumes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Participate in Job Search </a:t>
            </a:r>
            <a:r>
              <a:rPr lang="en-US" sz="1100" dirty="0" err="1"/>
              <a:t>Bootcamp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Outline a job search plan for final year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Engage local or state chapters of your selected associations by attending chapter </a:t>
            </a:r>
            <a:r>
              <a:rPr lang="en-US" sz="1100" dirty="0" smtClean="0"/>
              <a:t>meetings</a:t>
            </a:r>
          </a:p>
          <a:p>
            <a:pPr marL="0" indent="0">
              <a:buFont typeface="Arial" pitchFamily="34" charset="0"/>
              <a:buNone/>
            </a:pPr>
            <a:endParaRPr lang="en-US" sz="1100" b="1" dirty="0" smtClean="0"/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Summer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Advanced Pharmacy Practice Experiences (APPEs)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Determine target state for practice after graduation</a:t>
            </a:r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4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 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Advanced Pharmacy Practice Experiences (APPEs)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If needed, request references from IPPEs/APPEs faculty and supervisors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Complete a mock interview to prepare for interviews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Sign-up for and attend Pharmacy Interview Day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learn about hiring processes and expectation at employers of choice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Continue engagement with chosen professional organizations</a:t>
            </a:r>
            <a:r>
              <a:rPr lang="en-US" sz="1100" dirty="0" smtClean="0"/>
              <a:t> 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Advanced Pharmacy Practice Experiences (APPEs)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Engage local or state chapters of your selected associations by attending chapter meetings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start your job search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or watch career center workshops/webinars on interviewing and negotiating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Register for boards in your target state(s) </a:t>
            </a:r>
            <a:r>
              <a:rPr lang="en-US" sz="1100" b="1" dirty="0"/>
              <a:t>– </a:t>
            </a:r>
            <a:r>
              <a:rPr lang="en-US" sz="1100" dirty="0"/>
              <a:t>check with your Dean’s office for details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Apply for positions and residencies (approx. 3 months before you can begin work) – utilize Symplicity</a:t>
            </a:r>
            <a:r>
              <a:rPr lang="en-US" sz="1100" dirty="0" smtClean="0"/>
              <a:t>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9" name="Picture 8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47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rk_Jefferson">
  <a:themeElements>
    <a:clrScheme name="Jefferson Palette widescreen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4678BC"/>
      </a:accent1>
      <a:accent2>
        <a:srgbClr val="A0672D"/>
      </a:accent2>
      <a:accent3>
        <a:srgbClr val="700052"/>
      </a:accent3>
      <a:accent4>
        <a:srgbClr val="152456"/>
      </a:accent4>
      <a:accent5>
        <a:srgbClr val="C3B60D"/>
      </a:accent5>
      <a:accent6>
        <a:srgbClr val="6E6B23"/>
      </a:accent6>
      <a:hlink>
        <a:srgbClr val="58B7DD"/>
      </a:hlink>
      <a:folHlink>
        <a:srgbClr val="B2B2B2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3364</TotalTime>
  <Words>475</Words>
  <Application>Microsoft Office PowerPoint</Application>
  <PresentationFormat>On-screen Show (4:3)</PresentationFormat>
  <Paragraphs>85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dark_Jefferson</vt:lpstr>
      <vt:lpstr>Office Theme</vt:lpstr>
      <vt:lpstr>PowerPoint Presentation</vt:lpstr>
      <vt:lpstr>PowerPoint Presentation</vt:lpstr>
    </vt:vector>
  </TitlesOfParts>
  <Company>TJUH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Hansen</dc:creator>
  <cp:lastModifiedBy>Chris Miciek</cp:lastModifiedBy>
  <cp:revision>88</cp:revision>
  <cp:lastPrinted>2014-04-07T13:42:21Z</cp:lastPrinted>
  <dcterms:created xsi:type="dcterms:W3CDTF">2014-04-05T18:35:34Z</dcterms:created>
  <dcterms:modified xsi:type="dcterms:W3CDTF">2016-10-07T19:39:01Z</dcterms:modified>
</cp:coreProperties>
</file>