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9" r:id="rId4"/>
  </p:sldMasterIdLst>
  <p:notesMasterIdLst>
    <p:notesMasterId r:id="rId27"/>
  </p:notesMasterIdLst>
  <p:handoutMasterIdLst>
    <p:handoutMasterId r:id="rId28"/>
  </p:handoutMasterIdLst>
  <p:sldIdLst>
    <p:sldId id="263" r:id="rId5"/>
    <p:sldId id="299" r:id="rId6"/>
    <p:sldId id="282" r:id="rId7"/>
    <p:sldId id="302" r:id="rId8"/>
    <p:sldId id="286" r:id="rId9"/>
    <p:sldId id="303" r:id="rId10"/>
    <p:sldId id="304" r:id="rId11"/>
    <p:sldId id="305" r:id="rId12"/>
    <p:sldId id="312" r:id="rId13"/>
    <p:sldId id="313" r:id="rId14"/>
    <p:sldId id="314" r:id="rId15"/>
    <p:sldId id="318" r:id="rId16"/>
    <p:sldId id="300" r:id="rId17"/>
    <p:sldId id="308" r:id="rId18"/>
    <p:sldId id="306" r:id="rId19"/>
    <p:sldId id="285" r:id="rId20"/>
    <p:sldId id="317" r:id="rId21"/>
    <p:sldId id="290" r:id="rId22"/>
    <p:sldId id="307" r:id="rId23"/>
    <p:sldId id="316" r:id="rId24"/>
    <p:sldId id="297" r:id="rId25"/>
    <p:sldId id="271" r:id="rId2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4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456"/>
    <a:srgbClr val="58B7DD"/>
    <a:srgbClr val="E63E30"/>
    <a:srgbClr val="C00000"/>
    <a:srgbClr val="011E40"/>
    <a:srgbClr val="377189"/>
    <a:srgbClr val="4678BC"/>
    <a:srgbClr val="AF1F8E"/>
    <a:srgbClr val="CCD2EB"/>
    <a:srgbClr val="FFDD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A416C-8CC0-441F-B5BE-A8F30F362CA0}" v="549" dt="2025-01-07T14:43:00.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4"/>
    <p:restoredTop sz="94694"/>
  </p:normalViewPr>
  <p:slideViewPr>
    <p:cSldViewPr snapToGrid="0" snapToObjects="1">
      <p:cViewPr varScale="1">
        <p:scale>
          <a:sx n="154" d="100"/>
          <a:sy n="154" d="100"/>
        </p:scale>
        <p:origin x="162" y="228"/>
      </p:cViewPr>
      <p:guideLst>
        <p:guide orient="horz" pos="2160"/>
        <p:guide pos="2880"/>
        <p:guide orient="horz" pos="14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 Kemp" userId="5YrqRpxEhZCB/lHjZaRQ2mrZwnCQEGscgyo9japR84g=" providerId="None" clId="Web-{3E046823-3826-481E-8D5B-F7819121F555}"/>
    <pc:docChg chg="delSld modSld">
      <pc:chgData name="Tia Kemp" userId="5YrqRpxEhZCB/lHjZaRQ2mrZwnCQEGscgyo9japR84g=" providerId="None" clId="Web-{3E046823-3826-481E-8D5B-F7819121F555}" dt="2025-01-02T18:26:28.942" v="8"/>
      <pc:docMkLst>
        <pc:docMk/>
      </pc:docMkLst>
      <pc:sldChg chg="modSp">
        <pc:chgData name="Tia Kemp" userId="5YrqRpxEhZCB/lHjZaRQ2mrZwnCQEGscgyo9japR84g=" providerId="None" clId="Web-{3E046823-3826-481E-8D5B-F7819121F555}" dt="2025-01-02T18:26:28.942" v="8"/>
        <pc:sldMkLst>
          <pc:docMk/>
          <pc:sldMk cId="1569313202" sldId="303"/>
        </pc:sldMkLst>
        <pc:spChg chg="mod">
          <ac:chgData name="Tia Kemp" userId="5YrqRpxEhZCB/lHjZaRQ2mrZwnCQEGscgyo9japR84g=" providerId="None" clId="Web-{3E046823-3826-481E-8D5B-F7819121F555}" dt="2025-01-02T18:26:28.942" v="8"/>
          <ac:spMkLst>
            <pc:docMk/>
            <pc:sldMk cId="1569313202" sldId="303"/>
            <ac:spMk id="6" creationId="{41F1CB44-2A4E-4CFE-88C6-57304A1C8C22}"/>
          </ac:spMkLst>
        </pc:spChg>
      </pc:sldChg>
      <pc:sldChg chg="del">
        <pc:chgData name="Tia Kemp" userId="5YrqRpxEhZCB/lHjZaRQ2mrZwnCQEGscgyo9japR84g=" providerId="None" clId="Web-{3E046823-3826-481E-8D5B-F7819121F555}" dt="2025-01-02T18:25:47.082" v="1"/>
        <pc:sldMkLst>
          <pc:docMk/>
          <pc:sldMk cId="3387324942" sldId="318"/>
        </pc:sldMkLst>
      </pc:sldChg>
      <pc:sldChg chg="del">
        <pc:chgData name="Tia Kemp" userId="5YrqRpxEhZCB/lHjZaRQ2mrZwnCQEGscgyo9japR84g=" providerId="None" clId="Web-{3E046823-3826-481E-8D5B-F7819121F555}" dt="2025-01-02T18:25:45.051" v="0"/>
        <pc:sldMkLst>
          <pc:docMk/>
          <pc:sldMk cId="971813302" sldId="319"/>
        </pc:sldMkLst>
      </pc:sldChg>
    </pc:docChg>
  </pc:docChgLst>
  <pc:docChgLst>
    <pc:chgData name="Tia Kemp" userId="5YrqRpxEhZCB/lHjZaRQ2mrZwnCQEGscgyo9japR84g=" providerId="None" clId="Web-{5E183B28-473B-408B-9C75-25B45D8A7619}"/>
    <pc:docChg chg="modSld">
      <pc:chgData name="Tia Kemp" userId="5YrqRpxEhZCB/lHjZaRQ2mrZwnCQEGscgyo9japR84g=" providerId="None" clId="Web-{5E183B28-473B-408B-9C75-25B45D8A7619}" dt="2025-01-02T19:00:27.383" v="1" actId="20577"/>
      <pc:docMkLst>
        <pc:docMk/>
      </pc:docMkLst>
      <pc:sldChg chg="modSp">
        <pc:chgData name="Tia Kemp" userId="5YrqRpxEhZCB/lHjZaRQ2mrZwnCQEGscgyo9japR84g=" providerId="None" clId="Web-{5E183B28-473B-408B-9C75-25B45D8A7619}" dt="2025-01-02T19:00:27.383" v="1" actId="20577"/>
        <pc:sldMkLst>
          <pc:docMk/>
          <pc:sldMk cId="795704266" sldId="299"/>
        </pc:sldMkLst>
        <pc:spChg chg="mod">
          <ac:chgData name="Tia Kemp" userId="5YrqRpxEhZCB/lHjZaRQ2mrZwnCQEGscgyo9japR84g=" providerId="None" clId="Web-{5E183B28-473B-408B-9C75-25B45D8A7619}" dt="2025-01-02T19:00:27.383" v="1" actId="20577"/>
          <ac:spMkLst>
            <pc:docMk/>
            <pc:sldMk cId="795704266" sldId="299"/>
            <ac:spMk id="2" creationId="{641754A1-05F0-9E47-966F-66DFAA81218C}"/>
          </ac:spMkLst>
        </pc:spChg>
      </pc:sldChg>
    </pc:docChg>
  </pc:docChgLst>
  <pc:docChgLst>
    <pc:chgData name="Tia Kemp" userId="5YrqRpxEhZCB/lHjZaRQ2mrZwnCQEGscgyo9japR84g=" providerId="None" clId="Web-{29EA416C-8CC0-441F-B5BE-A8F30F362CA0}"/>
    <pc:docChg chg="addSld modSld">
      <pc:chgData name="Tia Kemp" userId="5YrqRpxEhZCB/lHjZaRQ2mrZwnCQEGscgyo9japR84g=" providerId="None" clId="Web-{29EA416C-8CC0-441F-B5BE-A8F30F362CA0}" dt="2025-01-07T14:42:41.616" v="520"/>
      <pc:docMkLst>
        <pc:docMk/>
      </pc:docMkLst>
      <pc:sldChg chg="modSp add replId">
        <pc:chgData name="Tia Kemp" userId="5YrqRpxEhZCB/lHjZaRQ2mrZwnCQEGscgyo9japR84g=" providerId="None" clId="Web-{29EA416C-8CC0-441F-B5BE-A8F30F362CA0}" dt="2025-01-07T14:42:41.616" v="520"/>
        <pc:sldMkLst>
          <pc:docMk/>
          <pc:sldMk cId="1048832872" sldId="318"/>
        </pc:sldMkLst>
        <pc:spChg chg="mod">
          <ac:chgData name="Tia Kemp" userId="5YrqRpxEhZCB/lHjZaRQ2mrZwnCQEGscgyo9japR84g=" providerId="None" clId="Web-{29EA416C-8CC0-441F-B5BE-A8F30F362CA0}" dt="2025-01-07T14:27:41.885" v="3" actId="20577"/>
          <ac:spMkLst>
            <pc:docMk/>
            <pc:sldMk cId="1048832872" sldId="318"/>
            <ac:spMk id="3" creationId="{D282CCB0-515C-4B63-B1A4-5C0543B2379D}"/>
          </ac:spMkLst>
        </pc:spChg>
        <pc:graphicFrameChg chg="mod modGraphic">
          <ac:chgData name="Tia Kemp" userId="5YrqRpxEhZCB/lHjZaRQ2mrZwnCQEGscgyo9japR84g=" providerId="None" clId="Web-{29EA416C-8CC0-441F-B5BE-A8F30F362CA0}" dt="2025-01-07T14:42:41.616" v="520"/>
          <ac:graphicFrameMkLst>
            <pc:docMk/>
            <pc:sldMk cId="1048832872" sldId="318"/>
            <ac:graphicFrameMk id="4" creationId="{B17E626B-CFFD-4478-B67D-B9750546DDED}"/>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4A2DB6B-4107-C442-93EA-D3B7DC26088D}" type="datetimeFigureOut">
              <a:rPr lang="en-US"/>
              <a:pPr>
                <a:defRPr/>
              </a:pPr>
              <a:t>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2A39758-D81F-DD4F-B41A-3BDF9CA74FBB}" type="slidenum">
              <a:rPr lang="en-US"/>
              <a:pPr>
                <a:defRPr/>
              </a:pPr>
              <a:t>‹#›</a:t>
            </a:fld>
            <a:endParaRPr lang="en-US"/>
          </a:p>
        </p:txBody>
      </p:sp>
    </p:spTree>
    <p:extLst>
      <p:ext uri="{BB962C8B-B14F-4D97-AF65-F5344CB8AC3E}">
        <p14:creationId xmlns:p14="http://schemas.microsoft.com/office/powerpoint/2010/main" val="2389854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F809B4C-8405-AF40-AC98-5813D05650E0}" type="datetimeFigureOut">
              <a:rPr lang="en-US"/>
              <a:pPr>
                <a:defRPr/>
              </a:pPr>
              <a:t>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F02E666-C731-BC47-9584-F0828BE0C40E}" type="slidenum">
              <a:rPr lang="en-US"/>
              <a:pPr>
                <a:defRPr/>
              </a:pPr>
              <a:t>‹#›</a:t>
            </a:fld>
            <a:endParaRPr lang="en-US"/>
          </a:p>
        </p:txBody>
      </p:sp>
    </p:spTree>
    <p:extLst>
      <p:ext uri="{BB962C8B-B14F-4D97-AF65-F5344CB8AC3E}">
        <p14:creationId xmlns:p14="http://schemas.microsoft.com/office/powerpoint/2010/main" val="132155181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a:t>w</a:t>
            </a:r>
            <a:r>
              <a:rPr lang="en-US" sz="1200" dirty="0"/>
              <a:t>ill focus on “academic discourse,” the language of scholarship. Like any other language, academic discourse can be examined, taught, and learned, and we will do so together by examining different kinds of academic discourse, both our own and the academic writing of published authors. Why do we write differently in universities than we write to our friends on social media? What are the markers—the conventions—of writing in a university setting, and what values underscore this language? </a:t>
            </a:r>
            <a:r>
              <a:rPr lang="en-US" sz="1200" i="1" dirty="0"/>
              <a:t>[Writing Intensive; 3 </a:t>
            </a:r>
            <a:r>
              <a:rPr lang="en-US" sz="1200" i="1" dirty="0" err="1"/>
              <a:t>cr</a:t>
            </a:r>
            <a:r>
              <a:rPr lang="en-US" sz="1200" i="1" dirty="0"/>
              <a:t>]</a:t>
            </a:r>
          </a:p>
          <a:p>
            <a:endParaRPr lang="en-US" dirty="0"/>
          </a:p>
        </p:txBody>
      </p:sp>
      <p:sp>
        <p:nvSpPr>
          <p:cNvPr id="4" name="Slide Number Placeholder 3"/>
          <p:cNvSpPr>
            <a:spLocks noGrp="1"/>
          </p:cNvSpPr>
          <p:nvPr>
            <p:ph type="sldNum" sz="quarter" idx="5"/>
          </p:nvPr>
        </p:nvSpPr>
        <p:spPr/>
        <p:txBody>
          <a:bodyPr/>
          <a:lstStyle/>
          <a:p>
            <a:pPr>
              <a:defRPr/>
            </a:pPr>
            <a:fld id="{DF02E666-C731-BC47-9584-F0828BE0C40E}" type="slidenum">
              <a:rPr lang="en-US" smtClean="0"/>
              <a:pPr>
                <a:defRPr/>
              </a:pPr>
              <a:t>5</a:t>
            </a:fld>
            <a:endParaRPr lang="en-US"/>
          </a:p>
        </p:txBody>
      </p:sp>
    </p:spTree>
    <p:extLst>
      <p:ext uri="{BB962C8B-B14F-4D97-AF65-F5344CB8AC3E}">
        <p14:creationId xmlns:p14="http://schemas.microsoft.com/office/powerpoint/2010/main" val="765701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00F19E34-2F84-5F4B-9B37-5292E0B89AC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Title 1">
            <a:extLst>
              <a:ext uri="{FF2B5EF4-FFF2-40B4-BE49-F238E27FC236}">
                <a16:creationId xmlns:a16="http://schemas.microsoft.com/office/drawing/2014/main" id="{D83DB5A3-A53B-F944-AB4B-13BC5A9260C9}"/>
              </a:ext>
            </a:extLst>
          </p:cNvPr>
          <p:cNvSpPr>
            <a:spLocks noGrp="1"/>
          </p:cNvSpPr>
          <p:nvPr>
            <p:ph type="ctrTitle" hasCustomPrompt="1"/>
          </p:nvPr>
        </p:nvSpPr>
        <p:spPr>
          <a:xfrm>
            <a:off x="1321831" y="857669"/>
            <a:ext cx="5444983" cy="2085975"/>
          </a:xfrm>
          <a:prstGeom prst="rect">
            <a:avLst/>
          </a:prstGeom>
        </p:spPr>
        <p:txBody>
          <a:bodyPr anchor="b">
            <a:normAutofit/>
          </a:bodyPr>
          <a:lstStyle>
            <a:lvl1pPr algn="l">
              <a:defRPr sz="4500" spc="-75" baseline="0">
                <a:solidFill>
                  <a:srgbClr val="ECE819"/>
                </a:solidFill>
                <a:latin typeface="Trebuchet MS" panose="020B0703020202090204" pitchFamily="34" charset="0"/>
              </a:defRPr>
            </a:lvl1pPr>
          </a:lstStyle>
          <a:p>
            <a:r>
              <a:rPr lang="en-US" dirty="0"/>
              <a:t>CLICK TO EDIT MASTER TITLE</a:t>
            </a:r>
            <a:br>
              <a:rPr lang="en-US" dirty="0"/>
            </a:br>
            <a:r>
              <a:rPr lang="en-US" dirty="0"/>
              <a:t>STYLE</a:t>
            </a:r>
          </a:p>
        </p:txBody>
      </p:sp>
      <p:sp>
        <p:nvSpPr>
          <p:cNvPr id="11" name="Subtitle 2">
            <a:extLst>
              <a:ext uri="{FF2B5EF4-FFF2-40B4-BE49-F238E27FC236}">
                <a16:creationId xmlns:a16="http://schemas.microsoft.com/office/drawing/2014/main" id="{C999FB9A-6EC4-024F-B581-81FBDB2F5CB8}"/>
              </a:ext>
            </a:extLst>
          </p:cNvPr>
          <p:cNvSpPr>
            <a:spLocks noGrp="1"/>
          </p:cNvSpPr>
          <p:nvPr>
            <p:ph type="subTitle" idx="1"/>
          </p:nvPr>
        </p:nvSpPr>
        <p:spPr>
          <a:xfrm>
            <a:off x="1321830" y="3198668"/>
            <a:ext cx="2720342" cy="732069"/>
          </a:xfrm>
          <a:prstGeom prst="rect">
            <a:avLst/>
          </a:prstGeom>
        </p:spPr>
        <p:txBody>
          <a:bodyPr wrap="square" numCol="1" spcCol="548640" anchor="t">
            <a:noAutofit/>
          </a:bodyPr>
          <a:lstStyle>
            <a:lvl1pPr marL="0" marR="0" indent="0" algn="l" defTabSz="685817" rtl="0" eaLnBrk="1" fontAlgn="auto" latinLnBrk="0" hangingPunct="1">
              <a:lnSpc>
                <a:spcPct val="90000"/>
              </a:lnSpc>
              <a:spcBef>
                <a:spcPts val="900"/>
              </a:spcBef>
              <a:spcAft>
                <a:spcPts val="0"/>
              </a:spcAft>
              <a:buClr>
                <a:schemeClr val="accent1"/>
              </a:buClr>
              <a:buSzTx/>
              <a:buFont typeface="Wingdings 2" pitchFamily="18" charset="2"/>
              <a:buNone/>
              <a:tabLst/>
              <a:defRPr sz="1950" b="0" cap="none" spc="0" baseline="0">
                <a:solidFill>
                  <a:schemeClr val="bg1"/>
                </a:solidFill>
                <a:latin typeface="Trebuchet MS" panose="020B0703020202090204" pitchFamily="34" charset="0"/>
              </a:defRPr>
            </a:lvl1pPr>
            <a:lvl2pPr marL="342909" indent="0" algn="ctr">
              <a:buNone/>
              <a:defRPr sz="1650"/>
            </a:lvl2pPr>
            <a:lvl3pPr marL="685817" indent="0" algn="ctr">
              <a:buNone/>
              <a:defRPr sz="1650"/>
            </a:lvl3pPr>
            <a:lvl4pPr marL="1028726" indent="0" algn="ctr">
              <a:buNone/>
              <a:defRPr sz="1500"/>
            </a:lvl4pPr>
            <a:lvl5pPr marL="1371634" indent="0" algn="ctr">
              <a:buNone/>
              <a:defRPr sz="1500"/>
            </a:lvl5pPr>
            <a:lvl6pPr marL="1714544" indent="0" algn="ctr">
              <a:buNone/>
              <a:defRPr sz="1500"/>
            </a:lvl6pPr>
            <a:lvl7pPr marL="2057451" indent="0" algn="ctr">
              <a:buNone/>
              <a:defRPr sz="1500"/>
            </a:lvl7pPr>
            <a:lvl8pPr marL="2400360" indent="0" algn="ctr">
              <a:buNone/>
              <a:defRPr sz="1500"/>
            </a:lvl8pPr>
            <a:lvl9pPr marL="2743269" indent="0" algn="ctr">
              <a:buNone/>
              <a:defRPr sz="1500"/>
            </a:lvl9pPr>
          </a:lstStyle>
          <a:p>
            <a:pPr marL="0" marR="0" lvl="0" indent="0" algn="l" defTabSz="685817" rtl="0" eaLnBrk="1" fontAlgn="auto" latinLnBrk="0" hangingPunct="1">
              <a:lnSpc>
                <a:spcPct val="90000"/>
              </a:lnSpc>
              <a:spcBef>
                <a:spcPts val="900"/>
              </a:spcBef>
              <a:spcAft>
                <a:spcPts val="0"/>
              </a:spcAft>
              <a:buClr>
                <a:schemeClr val="accent1"/>
              </a:buClr>
              <a:buSzTx/>
              <a:buFont typeface="Wingdings 2" pitchFamily="18" charset="2"/>
              <a:buNone/>
              <a:tabLst/>
              <a:defRPr/>
            </a:pPr>
            <a:r>
              <a:rPr lang="en-US" dirty="0"/>
              <a:t>Click to edit Master subtitle style</a:t>
            </a:r>
          </a:p>
        </p:txBody>
      </p:sp>
    </p:spTree>
    <p:extLst>
      <p:ext uri="{BB962C8B-B14F-4D97-AF65-F5344CB8AC3E}">
        <p14:creationId xmlns:p14="http://schemas.microsoft.com/office/powerpoint/2010/main" val="51985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a:solidFill>
                  <a:srgbClr val="152456"/>
                </a:solidFill>
              </a:defRPr>
            </a:lvl1pPr>
            <a:lvl2pPr>
              <a:spcAft>
                <a:spcPts val="600"/>
              </a:spcAft>
              <a:defRPr sz="1600"/>
            </a:lvl2pPr>
            <a:lvl3pPr>
              <a:spcAft>
                <a:spcPts val="600"/>
              </a:spcAft>
              <a:defRPr sz="1400"/>
            </a:lvl3pPr>
            <a:lvl4pPr>
              <a:spcAft>
                <a:spcPts val="600"/>
              </a:spcAft>
              <a:defRPr sz="1200"/>
            </a:lvl4pPr>
            <a:lvl5pPr>
              <a:spcAft>
                <a:spcPts val="600"/>
              </a:spcAf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2E5DF327-E424-B74E-B684-C5CD8716DA49}" type="slidenum">
              <a:rPr lang="en-US" smtClean="0"/>
              <a:pPr/>
              <a:t>‹#›</a:t>
            </a:fld>
            <a:endParaRPr lang="en-US" dirty="0"/>
          </a:p>
        </p:txBody>
      </p:sp>
      <p:sp>
        <p:nvSpPr>
          <p:cNvPr id="5" name="Title Placeholder 1">
            <a:extLst>
              <a:ext uri="{FF2B5EF4-FFF2-40B4-BE49-F238E27FC236}">
                <a16:creationId xmlns:a16="http://schemas.microsoft.com/office/drawing/2014/main" id="{48BB7A22-604E-A44D-90EF-DDB48AA27A15}"/>
              </a:ext>
            </a:extLst>
          </p:cNvPr>
          <p:cNvSpPr>
            <a:spLocks noGrp="1"/>
          </p:cNvSpPr>
          <p:nvPr>
            <p:ph type="title"/>
          </p:nvPr>
        </p:nvSpPr>
        <p:spPr>
          <a:xfrm>
            <a:off x="347472" y="418223"/>
            <a:ext cx="8339328" cy="99417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0676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7472" y="1501540"/>
            <a:ext cx="4133087" cy="3100177"/>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3713" y="1501540"/>
            <a:ext cx="4133087" cy="3100177"/>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2E5DF327-E424-B74E-B684-C5CD8716DA49}" type="slidenum">
              <a:rPr lang="en-US" smtClean="0"/>
              <a:pPr/>
              <a:t>‹#›</a:t>
            </a:fld>
            <a:endParaRPr lang="en-US" dirty="0"/>
          </a:p>
        </p:txBody>
      </p:sp>
      <p:sp>
        <p:nvSpPr>
          <p:cNvPr id="6" name="Title Placeholder 1">
            <a:extLst>
              <a:ext uri="{FF2B5EF4-FFF2-40B4-BE49-F238E27FC236}">
                <a16:creationId xmlns:a16="http://schemas.microsoft.com/office/drawing/2014/main" id="{CD923E39-5A2A-8849-A25F-EB4117635537}"/>
              </a:ext>
            </a:extLst>
          </p:cNvPr>
          <p:cNvSpPr>
            <a:spLocks noGrp="1"/>
          </p:cNvSpPr>
          <p:nvPr>
            <p:ph type="title"/>
          </p:nvPr>
        </p:nvSpPr>
        <p:spPr>
          <a:xfrm>
            <a:off x="347472" y="418223"/>
            <a:ext cx="8339328" cy="99417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207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347472" y="1530416"/>
            <a:ext cx="4133087" cy="3071301"/>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4"/>
          </p:nvPr>
        </p:nvSpPr>
        <p:spPr>
          <a:xfrm>
            <a:off x="4553713" y="1530416"/>
            <a:ext cx="4133087" cy="3071301"/>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5"/>
          </p:nvPr>
        </p:nvSpPr>
        <p:spPr/>
        <p:txBody>
          <a:bodyPr/>
          <a:lstStyle/>
          <a:p>
            <a:fld id="{2E5DF327-E424-B74E-B684-C5CD8716DA49}" type="slidenum">
              <a:rPr lang="en-US" smtClean="0"/>
              <a:pPr/>
              <a:t>‹#›</a:t>
            </a:fld>
            <a:endParaRPr lang="en-US" dirty="0"/>
          </a:p>
        </p:txBody>
      </p:sp>
      <p:sp>
        <p:nvSpPr>
          <p:cNvPr id="7" name="Title Placeholder 1">
            <a:extLst>
              <a:ext uri="{FF2B5EF4-FFF2-40B4-BE49-F238E27FC236}">
                <a16:creationId xmlns:a16="http://schemas.microsoft.com/office/drawing/2014/main" id="{4320E0C1-CC03-6243-B5EC-501BCD3E2E00}"/>
              </a:ext>
            </a:extLst>
          </p:cNvPr>
          <p:cNvSpPr>
            <a:spLocks noGrp="1"/>
          </p:cNvSpPr>
          <p:nvPr>
            <p:ph type="title"/>
          </p:nvPr>
        </p:nvSpPr>
        <p:spPr>
          <a:xfrm>
            <a:off x="347472" y="418223"/>
            <a:ext cx="4133087" cy="994172"/>
          </a:xfrm>
          <a:prstGeom prst="rect">
            <a:avLst/>
          </a:prstGeom>
        </p:spPr>
        <p:txBody>
          <a:bodyPr vert="horz" lIns="91440" tIns="45720" rIns="91440" bIns="45720" rtlCol="0" anchor="ctr">
            <a:normAutofit/>
          </a:bodyPr>
          <a:lstStyle/>
          <a:p>
            <a:r>
              <a:rPr lang="en-US" dirty="0"/>
              <a:t>Click to edit Master title style</a:t>
            </a:r>
          </a:p>
        </p:txBody>
      </p:sp>
      <p:sp>
        <p:nvSpPr>
          <p:cNvPr id="13" name="Title Placeholder 1">
            <a:extLst>
              <a:ext uri="{FF2B5EF4-FFF2-40B4-BE49-F238E27FC236}">
                <a16:creationId xmlns:a16="http://schemas.microsoft.com/office/drawing/2014/main" id="{18EC3F94-1D5F-4C4F-B4AC-890E156666AE}"/>
              </a:ext>
            </a:extLst>
          </p:cNvPr>
          <p:cNvSpPr txBox="1">
            <a:spLocks/>
          </p:cNvSpPr>
          <p:nvPr userDrawn="1"/>
        </p:nvSpPr>
        <p:spPr>
          <a:xfrm>
            <a:off x="4553712" y="418223"/>
            <a:ext cx="4133088" cy="994172"/>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defTabSz="914400"/>
            <a:r>
              <a:rPr lang="en-US" dirty="0"/>
              <a:t>Click to edit Master title style</a:t>
            </a:r>
          </a:p>
        </p:txBody>
      </p:sp>
    </p:spTree>
    <p:extLst>
      <p:ext uri="{BB962C8B-B14F-4D97-AF65-F5344CB8AC3E}">
        <p14:creationId xmlns:p14="http://schemas.microsoft.com/office/powerpoint/2010/main" val="2103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E5DF327-E424-B74E-B684-C5CD8716DA49}" type="slidenum">
              <a:rPr lang="en-US" smtClean="0"/>
              <a:pPr/>
              <a:t>‹#›</a:t>
            </a:fld>
            <a:endParaRPr lang="en-US" dirty="0"/>
          </a:p>
        </p:txBody>
      </p:sp>
      <p:sp>
        <p:nvSpPr>
          <p:cNvPr id="4" name="Title Placeholder 1">
            <a:extLst>
              <a:ext uri="{FF2B5EF4-FFF2-40B4-BE49-F238E27FC236}">
                <a16:creationId xmlns:a16="http://schemas.microsoft.com/office/drawing/2014/main" id="{AF3BA139-20BE-684F-A118-A5CA83FCEE75}"/>
              </a:ext>
            </a:extLst>
          </p:cNvPr>
          <p:cNvSpPr>
            <a:spLocks noGrp="1"/>
          </p:cNvSpPr>
          <p:nvPr>
            <p:ph type="title"/>
          </p:nvPr>
        </p:nvSpPr>
        <p:spPr>
          <a:xfrm>
            <a:off x="347472" y="418223"/>
            <a:ext cx="8339328" cy="99417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5298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36428"/>
            <a:ext cx="8252882" cy="445970"/>
          </a:xfrm>
          <a:prstGeom prst="rect">
            <a:avLst/>
          </a:prstGeom>
        </p:spPr>
        <p:txBody>
          <a:bodyPr anchor="b"/>
          <a:lstStyle>
            <a:lvl1pPr algn="ctr">
              <a:defRPr sz="2200" b="1">
                <a:ln>
                  <a:noFill/>
                </a:ln>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457200" y="349759"/>
            <a:ext cx="8252883" cy="3386669"/>
          </a:xfrm>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457200" y="4186970"/>
            <a:ext cx="8252882" cy="459486"/>
          </a:xfrm>
        </p:spPr>
        <p:txBody>
          <a:bodyPr>
            <a:normAutofit/>
          </a:bodyPr>
          <a:lstStyle>
            <a:lvl1pPr marL="0" indent="0" algn="ctr">
              <a:buNone/>
              <a:defRPr sz="1600">
                <a:solidFill>
                  <a:srgbClr val="58B7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2E5DF327-E424-B74E-B684-C5CD8716DA49}" type="slidenum">
              <a:rPr lang="en-US" smtClean="0"/>
              <a:pPr/>
              <a:t>‹#›</a:t>
            </a:fld>
            <a:endParaRPr lang="en-US" dirty="0"/>
          </a:p>
        </p:txBody>
      </p:sp>
    </p:spTree>
    <p:extLst>
      <p:ext uri="{BB962C8B-B14F-4D97-AF65-F5344CB8AC3E}">
        <p14:creationId xmlns:p14="http://schemas.microsoft.com/office/powerpoint/2010/main" val="388045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9138FA11-BEDB-6147-9A3E-14304FD80CC3}"/>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37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E5DF327-E424-B74E-B684-C5CD8716DA4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1ED523B6-C268-F740-912B-5331FC657DA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Slide Number Placeholder 1"/>
          <p:cNvSpPr>
            <a:spLocks noGrp="1"/>
          </p:cNvSpPr>
          <p:nvPr>
            <p:ph type="sldNum" sz="quarter" idx="10"/>
          </p:nvPr>
        </p:nvSpPr>
        <p:spPr/>
        <p:txBody>
          <a:bodyPr/>
          <a:lstStyle>
            <a:lvl1pPr>
              <a:defRPr>
                <a:solidFill>
                  <a:schemeClr val="bg1"/>
                </a:solidFill>
              </a:defRPr>
            </a:lvl1pPr>
          </a:lstStyle>
          <a:p>
            <a:fld id="{2E5DF327-E424-B74E-B684-C5CD8716DA49}" type="slidenum">
              <a:rPr lang="en-US" smtClean="0"/>
              <a:pPr/>
              <a:t>‹#›</a:t>
            </a:fld>
            <a:endParaRPr lang="en-US" dirty="0"/>
          </a:p>
        </p:txBody>
      </p:sp>
      <p:sp>
        <p:nvSpPr>
          <p:cNvPr id="5" name="Content Placeholder 2">
            <a:extLst>
              <a:ext uri="{FF2B5EF4-FFF2-40B4-BE49-F238E27FC236}">
                <a16:creationId xmlns:a16="http://schemas.microsoft.com/office/drawing/2014/main" id="{7CABB9A9-391B-8845-8BF0-B8899905775A}"/>
              </a:ext>
            </a:extLst>
          </p:cNvPr>
          <p:cNvSpPr>
            <a:spLocks noGrp="1"/>
          </p:cNvSpPr>
          <p:nvPr>
            <p:ph idx="1"/>
          </p:nvPr>
        </p:nvSpPr>
        <p:spPr>
          <a:xfrm>
            <a:off x="347472" y="1454067"/>
            <a:ext cx="8339328" cy="3060277"/>
          </a:xfrm>
        </p:spPr>
        <p:txBody>
          <a:bodyPr lIns="0" rIns="0"/>
          <a:lstStyle>
            <a:lvl1pPr marL="114300" indent="0">
              <a:buFontTx/>
              <a:buNone/>
              <a:defRPr>
                <a:solidFill>
                  <a:srgbClr val="152456"/>
                </a:solidFill>
              </a:defRPr>
            </a:lvl1pPr>
            <a:lvl2pPr marL="411163" indent="0">
              <a:buFontTx/>
              <a:buNone/>
              <a:defRPr>
                <a:solidFill>
                  <a:schemeClr val="bg1"/>
                </a:solidFill>
              </a:defRPr>
            </a:lvl2pPr>
            <a:lvl3pPr marL="776288" indent="0">
              <a:buFontTx/>
              <a:buNone/>
              <a:defRPr>
                <a:solidFill>
                  <a:schemeClr val="bg1"/>
                </a:solidFill>
              </a:defRPr>
            </a:lvl3pPr>
            <a:lvl4pPr marL="1050925" indent="0">
              <a:buFontTx/>
              <a:buNone/>
              <a:defRPr>
                <a:solidFill>
                  <a:schemeClr val="bg1"/>
                </a:solidFill>
              </a:defRPr>
            </a:lvl4pPr>
            <a:lvl5pPr marL="1325563" indent="0">
              <a:buFontTx/>
              <a:buNone/>
              <a:defRPr>
                <a:solidFill>
                  <a:schemeClr val="bg1"/>
                </a:solidFill>
              </a:defRPr>
            </a:lvl5pPr>
          </a:lstStyle>
          <a:p>
            <a:pPr lvl="0"/>
            <a:r>
              <a:rPr lang="en-US" dirty="0"/>
              <a:t>Click to edit Master text styles</a:t>
            </a:r>
          </a:p>
        </p:txBody>
      </p:sp>
      <p:sp>
        <p:nvSpPr>
          <p:cNvPr id="6" name="Title Placeholder 1">
            <a:extLst>
              <a:ext uri="{FF2B5EF4-FFF2-40B4-BE49-F238E27FC236}">
                <a16:creationId xmlns:a16="http://schemas.microsoft.com/office/drawing/2014/main" id="{8927AD54-13A5-BB49-A3AE-A157313185B8}"/>
              </a:ext>
            </a:extLst>
          </p:cNvPr>
          <p:cNvSpPr>
            <a:spLocks noGrp="1"/>
          </p:cNvSpPr>
          <p:nvPr>
            <p:ph type="title" hasCustomPrompt="1"/>
          </p:nvPr>
        </p:nvSpPr>
        <p:spPr>
          <a:xfrm>
            <a:off x="347472" y="418223"/>
            <a:ext cx="8339328" cy="994172"/>
          </a:xfrm>
          <a:prstGeom prst="rect">
            <a:avLst/>
          </a:prstGeom>
        </p:spPr>
        <p:txBody>
          <a:bodyPr vert="horz" lIns="91440" tIns="45720" rIns="91440" bIns="45720" rtlCol="0" anchor="ctr">
            <a:normAutofit/>
          </a:bodyPr>
          <a:lstStyle>
            <a:lvl1pPr>
              <a:defRPr>
                <a:solidFill>
                  <a:schemeClr val="bg1"/>
                </a:solidFill>
              </a:defRPr>
            </a:lvl1pPr>
          </a:lstStyle>
          <a:p>
            <a:r>
              <a:rPr lang="en-US" dirty="0"/>
              <a:t>Program Name</a:t>
            </a:r>
          </a:p>
        </p:txBody>
      </p:sp>
      <p:cxnSp>
        <p:nvCxnSpPr>
          <p:cNvPr id="11" name="Straight Connector 10">
            <a:extLst>
              <a:ext uri="{FF2B5EF4-FFF2-40B4-BE49-F238E27FC236}">
                <a16:creationId xmlns:a16="http://schemas.microsoft.com/office/drawing/2014/main" id="{15834985-F748-A24F-87A3-C1F4FBA80EDF}"/>
              </a:ext>
            </a:extLst>
          </p:cNvPr>
          <p:cNvCxnSpPr/>
          <p:nvPr userDrawn="1"/>
        </p:nvCxnSpPr>
        <p:spPr>
          <a:xfrm>
            <a:off x="283083" y="587375"/>
            <a:ext cx="536575" cy="0"/>
          </a:xfrm>
          <a:prstGeom prst="line">
            <a:avLst/>
          </a:prstGeom>
          <a:ln>
            <a:solidFill>
              <a:srgbClr val="E63E3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94D1CA-6EF2-9B48-ADA2-EB9D02964F5B}"/>
              </a:ext>
            </a:extLst>
          </p:cNvPr>
          <p:cNvCxnSpPr>
            <a:cxnSpLocks/>
          </p:cNvCxnSpPr>
          <p:nvPr userDrawn="1"/>
        </p:nvCxnSpPr>
        <p:spPr>
          <a:xfrm rot="5400000">
            <a:off x="12700" y="855663"/>
            <a:ext cx="536575" cy="0"/>
          </a:xfrm>
          <a:prstGeom prst="line">
            <a:avLst/>
          </a:prstGeom>
          <a:ln>
            <a:solidFill>
              <a:srgbClr val="E63E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4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24FCA278-1F8C-2E4A-9C55-CDC2CFFED5B0}"/>
              </a:ext>
            </a:extLst>
          </p:cNvPr>
          <p:cNvPicPr>
            <a:picLocks noChangeAspect="1"/>
          </p:cNvPicPr>
          <p:nvPr userDrawn="1"/>
        </p:nvPicPr>
        <p:blipFill>
          <a:blip r:embed="rId11"/>
          <a:stretch>
            <a:fillRect/>
          </a:stretch>
        </p:blipFill>
        <p:spPr>
          <a:xfrm>
            <a:off x="0" y="0"/>
            <a:ext cx="9144000" cy="5143500"/>
          </a:xfrm>
          <a:prstGeom prst="rect">
            <a:avLst/>
          </a:prstGeom>
        </p:spPr>
      </p:pic>
      <p:sp>
        <p:nvSpPr>
          <p:cNvPr id="26627" name="Text Placeholder 2"/>
          <p:cNvSpPr>
            <a:spLocks noGrp="1"/>
          </p:cNvSpPr>
          <p:nvPr>
            <p:ph type="body" idx="1"/>
          </p:nvPr>
        </p:nvSpPr>
        <p:spPr bwMode="auto">
          <a:xfrm>
            <a:off x="347472" y="1454067"/>
            <a:ext cx="8339328" cy="3060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47472" y="418223"/>
            <a:ext cx="8339328" cy="994172"/>
          </a:xfrm>
          <a:prstGeom prst="rect">
            <a:avLst/>
          </a:prstGeom>
        </p:spPr>
        <p:txBody>
          <a:bodyPr vert="horz" lIns="91440" tIns="45720" rIns="91440" bIns="45720" rtlCol="0" anchor="ctr">
            <a:normAutofit/>
          </a:bodyPr>
          <a:lstStyle/>
          <a:p>
            <a:r>
              <a:rPr lang="en-US" dirty="0"/>
              <a:t>Click to edit Master title style</a:t>
            </a:r>
          </a:p>
        </p:txBody>
      </p:sp>
      <p:sp>
        <p:nvSpPr>
          <p:cNvPr id="4" name="Slide Number Placeholder 3"/>
          <p:cNvSpPr>
            <a:spLocks noGrp="1"/>
          </p:cNvSpPr>
          <p:nvPr>
            <p:ph type="sldNum" sz="quarter" idx="4"/>
          </p:nvPr>
        </p:nvSpPr>
        <p:spPr>
          <a:xfrm>
            <a:off x="6553200" y="4692000"/>
            <a:ext cx="2133600" cy="273844"/>
          </a:xfrm>
          <a:prstGeom prst="rect">
            <a:avLst/>
          </a:prstGeom>
        </p:spPr>
        <p:txBody>
          <a:bodyPr vert="horz" lIns="91440" tIns="45720" rIns="91440" bIns="45720" rtlCol="0" anchor="ctr"/>
          <a:lstStyle>
            <a:lvl1pPr algn="r">
              <a:defRPr sz="850" b="1">
                <a:solidFill>
                  <a:schemeClr val="tx1">
                    <a:tint val="75000"/>
                  </a:schemeClr>
                </a:solidFill>
              </a:defRPr>
            </a:lvl1pPr>
          </a:lstStyle>
          <a:p>
            <a:fld id="{2E5DF327-E424-B74E-B684-C5CD8716DA4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40" r:id="rId1"/>
    <p:sldLayoutId id="2147483922" r:id="rId2"/>
    <p:sldLayoutId id="2147483925" r:id="rId3"/>
    <p:sldLayoutId id="2147483936" r:id="rId4"/>
    <p:sldLayoutId id="2147483926" r:id="rId5"/>
    <p:sldLayoutId id="2147483937" r:id="rId6"/>
    <p:sldLayoutId id="2147483927" r:id="rId7"/>
    <p:sldLayoutId id="2147483950" r:id="rId8"/>
    <p:sldLayoutId id="2147483951" r:id="rId9"/>
  </p:sldLayoutIdLst>
  <p:hf sldNum="0" hdr="0" ftr="0" dt="0"/>
  <p:txStyles>
    <p:title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rgbClr val="58B7DD"/>
        </a:buClr>
        <a:buFont typeface="Arial" charset="0"/>
        <a:buChar char="•"/>
        <a:defRPr sz="2200" kern="1200">
          <a:solidFill>
            <a:schemeClr val="bg1">
              <a:lumMod val="50000"/>
            </a:schemeClr>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rgbClr val="58B7DD"/>
        </a:buClr>
        <a:buFont typeface="Arial" charset="0"/>
        <a:buChar char="•"/>
        <a:defRPr sz="2000" kern="1200">
          <a:solidFill>
            <a:schemeClr val="bg1">
              <a:lumMod val="50000"/>
            </a:schemeClr>
          </a:solidFill>
          <a:latin typeface="+mn-lt"/>
          <a:ea typeface="ＭＳ Ｐゴシック" charset="0"/>
          <a:cs typeface="+mn-cs"/>
        </a:defRPr>
      </a:lvl2pPr>
      <a:lvl3pPr marL="1004888" indent="-228600" algn="l" rtl="0" eaLnBrk="0" fontAlgn="base" hangingPunct="0">
        <a:spcBef>
          <a:spcPct val="20000"/>
        </a:spcBef>
        <a:spcAft>
          <a:spcPct val="0"/>
        </a:spcAft>
        <a:buClr>
          <a:srgbClr val="58B7DD"/>
        </a:buClr>
        <a:buFont typeface="Arial" charset="0"/>
        <a:buChar char="•"/>
        <a:defRPr kern="1200">
          <a:solidFill>
            <a:schemeClr val="bg1">
              <a:lumMod val="50000"/>
            </a:schemeClr>
          </a:solidFill>
          <a:latin typeface="+mn-lt"/>
          <a:ea typeface="ＭＳ Ｐゴシック" charset="0"/>
          <a:cs typeface="+mn-cs"/>
        </a:defRPr>
      </a:lvl3pPr>
      <a:lvl4pPr marL="1279525" indent="-228600" algn="l" rtl="0" eaLnBrk="0" fontAlgn="base" hangingPunct="0">
        <a:spcBef>
          <a:spcPct val="20000"/>
        </a:spcBef>
        <a:spcAft>
          <a:spcPct val="0"/>
        </a:spcAft>
        <a:buClr>
          <a:srgbClr val="58B7DD"/>
        </a:buClr>
        <a:buFont typeface="Arial" charset="0"/>
        <a:buChar char="•"/>
        <a:defRPr sz="1600" kern="1200">
          <a:solidFill>
            <a:schemeClr val="bg1">
              <a:lumMod val="50000"/>
            </a:schemeClr>
          </a:solidFill>
          <a:latin typeface="+mn-lt"/>
          <a:ea typeface="ＭＳ Ｐゴシック" charset="0"/>
          <a:cs typeface="+mn-cs"/>
        </a:defRPr>
      </a:lvl4pPr>
      <a:lvl5pPr marL="1554163" indent="-228600" algn="l" rtl="0" eaLnBrk="0" fontAlgn="base" hangingPunct="0">
        <a:spcBef>
          <a:spcPct val="20000"/>
        </a:spcBef>
        <a:spcAft>
          <a:spcPct val="0"/>
        </a:spcAft>
        <a:buClr>
          <a:srgbClr val="58B7DD"/>
        </a:buClr>
        <a:buFont typeface="Arial" charset="0"/>
        <a:buChar char="•"/>
        <a:defRPr sz="1400" kern="1200">
          <a:solidFill>
            <a:schemeClr val="bg1">
              <a:lumMod val="50000"/>
            </a:schemeClr>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www.eastfalls.jefferson.edu/catalog/CourseDescriptions/index.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jefferson.edu/university/hallmarks-program.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www.eastfalls.jefferson.edu/successcenter/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astfalls.jefferson.edu/registrar/calendar/index.html" TargetMode="External"/><Relationship Id="rId2" Type="http://schemas.openxmlformats.org/officeDocument/2006/relationships/hyperlink" Target="https://www.jefferson.edu/east-falls/student-accessibility-services.html"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advising@Jefferson.edu" TargetMode="External"/><Relationship Id="rId2" Type="http://schemas.openxmlformats.org/officeDocument/2006/relationships/hyperlink" Target="mailto:TJU_EF_Tutoring@Jefferson.edu" TargetMode="Externa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www.jefferson.edu/east-falls/academic-success-center/placement-tests.html"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jefferson.edu/life-at-jefferson/handbooks/policies/undergraduate-policies/advanced-placement.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6B7C92-18A4-A74E-8CD7-14921E184E02}"/>
              </a:ext>
            </a:extLst>
          </p:cNvPr>
          <p:cNvSpPr>
            <a:spLocks noGrp="1"/>
          </p:cNvSpPr>
          <p:nvPr>
            <p:ph type="ctrTitle" hasCustomPrompt="1"/>
          </p:nvPr>
        </p:nvSpPr>
        <p:spPr>
          <a:xfrm>
            <a:off x="1654340" y="802251"/>
            <a:ext cx="5444983" cy="2085975"/>
          </a:xfrm>
          <a:prstGeom prst="rect">
            <a:avLst/>
          </a:prstGeom>
        </p:spPr>
        <p:txBody>
          <a:bodyPr anchor="b">
            <a:normAutofit/>
          </a:bodyPr>
          <a:lstStyle>
            <a:lvl1pPr algn="l">
              <a:defRPr sz="4500" spc="-75" baseline="0">
                <a:solidFill>
                  <a:srgbClr val="ECE819"/>
                </a:solidFill>
                <a:latin typeface="Trebuchet MS" panose="020B0703020202090204" pitchFamily="34" charset="0"/>
              </a:defRPr>
            </a:lvl1pPr>
          </a:lstStyle>
          <a:p>
            <a:r>
              <a:rPr lang="en-US" dirty="0">
                <a:solidFill>
                  <a:srgbClr val="58B7DD"/>
                </a:solidFill>
              </a:rPr>
              <a:t>The Academic Success Center</a:t>
            </a:r>
          </a:p>
        </p:txBody>
      </p:sp>
      <p:sp>
        <p:nvSpPr>
          <p:cNvPr id="5" name="Subtitle 2">
            <a:extLst>
              <a:ext uri="{FF2B5EF4-FFF2-40B4-BE49-F238E27FC236}">
                <a16:creationId xmlns:a16="http://schemas.microsoft.com/office/drawing/2014/main" id="{E0C23A86-8C7E-0146-B881-BEE1A663E4B0}"/>
              </a:ext>
            </a:extLst>
          </p:cNvPr>
          <p:cNvSpPr>
            <a:spLocks noGrp="1"/>
          </p:cNvSpPr>
          <p:nvPr>
            <p:ph type="subTitle" idx="1"/>
          </p:nvPr>
        </p:nvSpPr>
        <p:spPr>
          <a:xfrm>
            <a:off x="1654338" y="3143250"/>
            <a:ext cx="6930861" cy="732069"/>
          </a:xfrm>
          <a:prstGeom prst="rect">
            <a:avLst/>
          </a:prstGeom>
        </p:spPr>
        <p:txBody>
          <a:bodyPr wrap="square" numCol="1" spcCol="548640" anchor="t">
            <a:noAutofit/>
          </a:bodyPr>
          <a:lstStyle>
            <a:lvl1pPr marL="0" marR="0" indent="0" algn="l" defTabSz="685817" rtl="0" eaLnBrk="1" fontAlgn="auto" latinLnBrk="0" hangingPunct="1">
              <a:lnSpc>
                <a:spcPct val="90000"/>
              </a:lnSpc>
              <a:spcBef>
                <a:spcPts val="900"/>
              </a:spcBef>
              <a:spcAft>
                <a:spcPts val="0"/>
              </a:spcAft>
              <a:buClr>
                <a:schemeClr val="accent1"/>
              </a:buClr>
              <a:buSzTx/>
              <a:buFont typeface="Wingdings 2" pitchFamily="18" charset="2"/>
              <a:buNone/>
              <a:tabLst/>
              <a:defRPr sz="1950" b="0" cap="none" spc="0" baseline="0">
                <a:solidFill>
                  <a:schemeClr val="bg1"/>
                </a:solidFill>
                <a:latin typeface="Trebuchet MS" panose="020B0703020202090204" pitchFamily="34" charset="0"/>
              </a:defRPr>
            </a:lvl1pPr>
            <a:lvl2pPr marL="342909" indent="0" algn="ctr">
              <a:buNone/>
              <a:defRPr sz="1650"/>
            </a:lvl2pPr>
            <a:lvl3pPr marL="685817" indent="0" algn="ctr">
              <a:buNone/>
              <a:defRPr sz="1650"/>
            </a:lvl3pPr>
            <a:lvl4pPr marL="1028726" indent="0" algn="ctr">
              <a:buNone/>
              <a:defRPr sz="1500"/>
            </a:lvl4pPr>
            <a:lvl5pPr marL="1371634" indent="0" algn="ctr">
              <a:buNone/>
              <a:defRPr sz="1500"/>
            </a:lvl5pPr>
            <a:lvl6pPr marL="1714544" indent="0" algn="ctr">
              <a:buNone/>
              <a:defRPr sz="1500"/>
            </a:lvl6pPr>
            <a:lvl7pPr marL="2057451" indent="0" algn="ctr">
              <a:buNone/>
              <a:defRPr sz="1500"/>
            </a:lvl7pPr>
            <a:lvl8pPr marL="2400360" indent="0" algn="ctr">
              <a:buNone/>
              <a:defRPr sz="1500"/>
            </a:lvl8pPr>
            <a:lvl9pPr marL="2743269" indent="0" algn="ctr">
              <a:buNone/>
              <a:defRPr sz="1500"/>
            </a:lvl9pPr>
          </a:lstStyle>
          <a:p>
            <a:pPr marL="0" marR="0" lvl="0" indent="0" algn="l" defTabSz="685817" rtl="0" eaLnBrk="1" fontAlgn="auto" latinLnBrk="0" hangingPunct="1">
              <a:lnSpc>
                <a:spcPct val="90000"/>
              </a:lnSpc>
              <a:spcBef>
                <a:spcPts val="900"/>
              </a:spcBef>
              <a:spcAft>
                <a:spcPts val="0"/>
              </a:spcAft>
              <a:buClr>
                <a:schemeClr val="accent1"/>
              </a:buClr>
              <a:buSzTx/>
              <a:buFont typeface="Wingdings 2" pitchFamily="18" charset="2"/>
              <a:buNone/>
              <a:tabLst/>
              <a:defRPr/>
            </a:pPr>
            <a:r>
              <a:rPr lang="en-US" dirty="0"/>
              <a:t>Tutoring Center and Academic Advising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0E4018-44D1-4089-AA0F-F990658F5C1F}"/>
              </a:ext>
            </a:extLst>
          </p:cNvPr>
          <p:cNvSpPr>
            <a:spLocks noGrp="1"/>
          </p:cNvSpPr>
          <p:nvPr>
            <p:ph type="title"/>
          </p:nvPr>
        </p:nvSpPr>
        <p:spPr/>
        <p:txBody>
          <a:bodyPr/>
          <a:lstStyle/>
          <a:p>
            <a:r>
              <a:rPr lang="en-US" dirty="0"/>
              <a:t>Sample Student Schedule- Pre-Med</a:t>
            </a:r>
          </a:p>
        </p:txBody>
      </p:sp>
      <p:graphicFrame>
        <p:nvGraphicFramePr>
          <p:cNvPr id="4" name="Content Placeholder 3">
            <a:extLst>
              <a:ext uri="{FF2B5EF4-FFF2-40B4-BE49-F238E27FC236}">
                <a16:creationId xmlns:a16="http://schemas.microsoft.com/office/drawing/2014/main" id="{B43FE48F-214C-4061-AD1C-84E1429BAF51}"/>
              </a:ext>
            </a:extLst>
          </p:cNvPr>
          <p:cNvGraphicFramePr>
            <a:graphicFrameLocks noGrp="1"/>
          </p:cNvGraphicFramePr>
          <p:nvPr>
            <p:ph idx="1"/>
            <p:extLst>
              <p:ext uri="{D42A27DB-BD31-4B8C-83A1-F6EECF244321}">
                <p14:modId xmlns:p14="http://schemas.microsoft.com/office/powerpoint/2010/main" val="539827631"/>
              </p:ext>
            </p:extLst>
          </p:nvPr>
        </p:nvGraphicFramePr>
        <p:xfrm>
          <a:off x="347472" y="1222109"/>
          <a:ext cx="8198649" cy="2954870"/>
        </p:xfrm>
        <a:graphic>
          <a:graphicData uri="http://schemas.openxmlformats.org/drawingml/2006/table">
            <a:tbl>
              <a:tblPr firstRow="1" bandRow="1">
                <a:tableStyleId>{125E5076-3810-47DD-B79F-674D7AD40C01}</a:tableStyleId>
              </a:tblPr>
              <a:tblGrid>
                <a:gridCol w="2732883">
                  <a:extLst>
                    <a:ext uri="{9D8B030D-6E8A-4147-A177-3AD203B41FA5}">
                      <a16:colId xmlns:a16="http://schemas.microsoft.com/office/drawing/2014/main" val="2994798877"/>
                    </a:ext>
                  </a:extLst>
                </a:gridCol>
                <a:gridCol w="2732883">
                  <a:extLst>
                    <a:ext uri="{9D8B030D-6E8A-4147-A177-3AD203B41FA5}">
                      <a16:colId xmlns:a16="http://schemas.microsoft.com/office/drawing/2014/main" val="2546406663"/>
                    </a:ext>
                  </a:extLst>
                </a:gridCol>
                <a:gridCol w="2732883">
                  <a:extLst>
                    <a:ext uri="{9D8B030D-6E8A-4147-A177-3AD203B41FA5}">
                      <a16:colId xmlns:a16="http://schemas.microsoft.com/office/drawing/2014/main" val="2874741571"/>
                    </a:ext>
                  </a:extLst>
                </a:gridCol>
              </a:tblGrid>
              <a:tr h="335346">
                <a:tc>
                  <a:txBody>
                    <a:bodyPr/>
                    <a:lstStyle/>
                    <a:p>
                      <a:r>
                        <a:rPr lang="en-US" dirty="0"/>
                        <a:t>CLASS</a:t>
                      </a:r>
                      <a:r>
                        <a:rPr lang="en-US" baseline="0" dirty="0"/>
                        <a:t> NAME</a:t>
                      </a:r>
                      <a:endParaRPr lang="en-US" dirty="0"/>
                    </a:p>
                  </a:txBody>
                  <a:tcPr/>
                </a:tc>
                <a:tc>
                  <a:txBody>
                    <a:bodyPr/>
                    <a:lstStyle/>
                    <a:p>
                      <a:r>
                        <a:rPr lang="en-US" dirty="0"/>
                        <a:t>COURSE NUMBER </a:t>
                      </a:r>
                    </a:p>
                  </a:txBody>
                  <a:tcPr/>
                </a:tc>
                <a:tc>
                  <a:txBody>
                    <a:bodyPr/>
                    <a:lstStyle/>
                    <a:p>
                      <a:r>
                        <a:rPr lang="en-US" dirty="0"/>
                        <a:t>DAYS/TIMES</a:t>
                      </a:r>
                    </a:p>
                  </a:txBody>
                  <a:tcPr/>
                </a:tc>
                <a:extLst>
                  <a:ext uri="{0D108BD9-81ED-4DB2-BD59-A6C34878D82A}">
                    <a16:rowId xmlns:a16="http://schemas.microsoft.com/office/drawing/2014/main" val="2882417459"/>
                  </a:ext>
                </a:extLst>
              </a:tr>
              <a:tr h="335346">
                <a:tc>
                  <a:txBody>
                    <a:bodyPr/>
                    <a:lstStyle/>
                    <a:p>
                      <a:r>
                        <a:rPr lang="en-US" dirty="0"/>
                        <a:t>First Year Seminar</a:t>
                      </a:r>
                    </a:p>
                  </a:txBody>
                  <a:tcPr/>
                </a:tc>
                <a:tc>
                  <a:txBody>
                    <a:bodyPr/>
                    <a:lstStyle/>
                    <a:p>
                      <a:r>
                        <a:rPr lang="en-US" dirty="0"/>
                        <a:t>FYS-100-25</a:t>
                      </a:r>
                    </a:p>
                  </a:txBody>
                  <a:tcPr/>
                </a:tc>
                <a:tc>
                  <a:txBody>
                    <a:bodyPr/>
                    <a:lstStyle/>
                    <a:p>
                      <a:r>
                        <a:rPr lang="en-US" dirty="0"/>
                        <a:t>R 11-11:50</a:t>
                      </a:r>
                      <a:r>
                        <a:rPr lang="en-US" baseline="0" dirty="0"/>
                        <a:t> a.m.</a:t>
                      </a:r>
                      <a:endParaRPr lang="en-US" dirty="0"/>
                    </a:p>
                  </a:txBody>
                  <a:tcPr/>
                </a:tc>
                <a:extLst>
                  <a:ext uri="{0D108BD9-81ED-4DB2-BD59-A6C34878D82A}">
                    <a16:rowId xmlns:a16="http://schemas.microsoft.com/office/drawing/2014/main" val="1609464178"/>
                  </a:ext>
                </a:extLst>
              </a:tr>
              <a:tr h="394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American Visions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AVIS-101-1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 9:30-10:45 a</a:t>
                      </a:r>
                      <a:r>
                        <a:rPr lang="en-US" baseline="0" dirty="0"/>
                        <a:t>.m.</a:t>
                      </a:r>
                      <a:endParaRPr lang="en-US" dirty="0"/>
                    </a:p>
                  </a:txBody>
                  <a:tcPr/>
                </a:tc>
                <a:extLst>
                  <a:ext uri="{0D108BD9-81ED-4DB2-BD59-A6C34878D82A}">
                    <a16:rowId xmlns:a16="http://schemas.microsoft.com/office/drawing/2014/main" val="1100722582"/>
                  </a:ext>
                </a:extLst>
              </a:tr>
              <a:tr h="335346">
                <a:tc>
                  <a:txBody>
                    <a:bodyPr/>
                    <a:lstStyle/>
                    <a:p>
                      <a:r>
                        <a:rPr lang="en-US" dirty="0"/>
                        <a:t>Pre-Calculus</a:t>
                      </a:r>
                    </a:p>
                  </a:txBody>
                  <a:tcPr/>
                </a:tc>
                <a:tc>
                  <a:txBody>
                    <a:bodyPr/>
                    <a:lstStyle/>
                    <a:p>
                      <a:r>
                        <a:rPr lang="en-US" dirty="0"/>
                        <a:t>MATH-110-5</a:t>
                      </a:r>
                    </a:p>
                  </a:txBody>
                  <a:tcPr/>
                </a:tc>
                <a:tc>
                  <a:txBody>
                    <a:bodyPr/>
                    <a:lstStyle/>
                    <a:p>
                      <a:r>
                        <a:rPr lang="en-US" dirty="0"/>
                        <a:t>MWF 1-1:50 p.m.</a:t>
                      </a:r>
                    </a:p>
                  </a:txBody>
                  <a:tcPr/>
                </a:tc>
                <a:extLst>
                  <a:ext uri="{0D108BD9-81ED-4DB2-BD59-A6C34878D82A}">
                    <a16:rowId xmlns:a16="http://schemas.microsoft.com/office/drawing/2014/main" val="4239225145"/>
                  </a:ext>
                </a:extLst>
              </a:tr>
              <a:tr h="335346">
                <a:tc>
                  <a:txBody>
                    <a:bodyPr/>
                    <a:lstStyle/>
                    <a:p>
                      <a:r>
                        <a:rPr lang="en-US" dirty="0"/>
                        <a:t>Biology I</a:t>
                      </a:r>
                    </a:p>
                  </a:txBody>
                  <a:tcPr/>
                </a:tc>
                <a:tc>
                  <a:txBody>
                    <a:bodyPr/>
                    <a:lstStyle/>
                    <a:p>
                      <a:r>
                        <a:rPr lang="en-US" dirty="0"/>
                        <a:t>BIOL-103-7</a:t>
                      </a:r>
                    </a:p>
                  </a:txBody>
                  <a:tcPr/>
                </a:tc>
                <a:tc>
                  <a:txBody>
                    <a:bodyPr/>
                    <a:lstStyle/>
                    <a:p>
                      <a:r>
                        <a:rPr lang="en-US" dirty="0"/>
                        <a:t>MWF 9-9:50 a.m.</a:t>
                      </a:r>
                    </a:p>
                  </a:txBody>
                  <a:tcPr/>
                </a:tc>
                <a:extLst>
                  <a:ext uri="{0D108BD9-81ED-4DB2-BD59-A6C34878D82A}">
                    <a16:rowId xmlns:a16="http://schemas.microsoft.com/office/drawing/2014/main" val="3692700742"/>
                  </a:ext>
                </a:extLst>
              </a:tr>
              <a:tr h="335346">
                <a:tc>
                  <a:txBody>
                    <a:bodyPr/>
                    <a:lstStyle/>
                    <a:p>
                      <a:r>
                        <a:rPr lang="en-US" dirty="0"/>
                        <a:t>Biology I Lab</a:t>
                      </a:r>
                    </a:p>
                  </a:txBody>
                  <a:tcPr/>
                </a:tc>
                <a:tc>
                  <a:txBody>
                    <a:bodyPr/>
                    <a:lstStyle/>
                    <a:p>
                      <a:r>
                        <a:rPr lang="en-US" dirty="0"/>
                        <a:t>BIOL-103L-2</a:t>
                      </a:r>
                    </a:p>
                  </a:txBody>
                  <a:tcPr/>
                </a:tc>
                <a:tc>
                  <a:txBody>
                    <a:bodyPr/>
                    <a:lstStyle/>
                    <a:p>
                      <a:r>
                        <a:rPr lang="en-US" dirty="0"/>
                        <a:t>R 6:30-9:15 p.m.</a:t>
                      </a:r>
                    </a:p>
                  </a:txBody>
                  <a:tcPr/>
                </a:tc>
                <a:extLst>
                  <a:ext uri="{0D108BD9-81ED-4DB2-BD59-A6C34878D82A}">
                    <a16:rowId xmlns:a16="http://schemas.microsoft.com/office/drawing/2014/main" val="1561461464"/>
                  </a:ext>
                </a:extLst>
              </a:tr>
              <a:tr h="358445">
                <a:tc>
                  <a:txBody>
                    <a:bodyPr/>
                    <a:lstStyle/>
                    <a:p>
                      <a:r>
                        <a:rPr lang="en-US" dirty="0"/>
                        <a:t>Chemistry</a:t>
                      </a:r>
                      <a:r>
                        <a:rPr lang="en-US" baseline="0" dirty="0"/>
                        <a:t> 1</a:t>
                      </a:r>
                      <a:endParaRPr lang="en-US" dirty="0"/>
                    </a:p>
                  </a:txBody>
                  <a:tcPr/>
                </a:tc>
                <a:tc>
                  <a:txBody>
                    <a:bodyPr/>
                    <a:lstStyle/>
                    <a:p>
                      <a:r>
                        <a:rPr lang="en-US" dirty="0"/>
                        <a:t>CHEM-103-1</a:t>
                      </a:r>
                    </a:p>
                  </a:txBody>
                  <a:tcPr/>
                </a:tc>
                <a:tc>
                  <a:txBody>
                    <a:bodyPr/>
                    <a:lstStyle/>
                    <a:p>
                      <a:r>
                        <a:rPr lang="en-US" dirty="0"/>
                        <a:t>MWF 11-12:10</a:t>
                      </a:r>
                      <a:r>
                        <a:rPr lang="en-US" baseline="0" dirty="0"/>
                        <a:t> p.m.</a:t>
                      </a:r>
                      <a:endParaRPr lang="en-US" dirty="0"/>
                    </a:p>
                  </a:txBody>
                  <a:tcPr/>
                </a:tc>
                <a:extLst>
                  <a:ext uri="{0D108BD9-81ED-4DB2-BD59-A6C34878D82A}">
                    <a16:rowId xmlns:a16="http://schemas.microsoft.com/office/drawing/2014/main" val="1979877244"/>
                  </a:ext>
                </a:extLst>
              </a:tr>
              <a:tr h="335346">
                <a:tc>
                  <a:txBody>
                    <a:bodyPr/>
                    <a:lstStyle/>
                    <a:p>
                      <a:r>
                        <a:rPr lang="en-US" dirty="0"/>
                        <a:t>Chemistry I Lab</a:t>
                      </a:r>
                    </a:p>
                  </a:txBody>
                  <a:tcPr/>
                </a:tc>
                <a:tc>
                  <a:txBody>
                    <a:bodyPr/>
                    <a:lstStyle/>
                    <a:p>
                      <a:r>
                        <a:rPr lang="en-US" dirty="0"/>
                        <a:t>CHEM-103L-4</a:t>
                      </a:r>
                    </a:p>
                  </a:txBody>
                  <a:tcPr/>
                </a:tc>
                <a:tc>
                  <a:txBody>
                    <a:bodyPr/>
                    <a:lstStyle/>
                    <a:p>
                      <a:r>
                        <a:rPr lang="en-US" dirty="0"/>
                        <a:t>T 7-9:45 p.m.</a:t>
                      </a:r>
                    </a:p>
                  </a:txBody>
                  <a:tcPr/>
                </a:tc>
                <a:extLst>
                  <a:ext uri="{0D108BD9-81ED-4DB2-BD59-A6C34878D82A}">
                    <a16:rowId xmlns:a16="http://schemas.microsoft.com/office/drawing/2014/main" val="1937618725"/>
                  </a:ext>
                </a:extLst>
              </a:tr>
            </a:tbl>
          </a:graphicData>
        </a:graphic>
      </p:graphicFrame>
    </p:spTree>
    <p:extLst>
      <p:ext uri="{BB962C8B-B14F-4D97-AF65-F5344CB8AC3E}">
        <p14:creationId xmlns:p14="http://schemas.microsoft.com/office/powerpoint/2010/main" val="157474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2CCB0-515C-4B63-B1A4-5C0543B2379D}"/>
              </a:ext>
            </a:extLst>
          </p:cNvPr>
          <p:cNvSpPr>
            <a:spLocks noGrp="1"/>
          </p:cNvSpPr>
          <p:nvPr>
            <p:ph type="title"/>
          </p:nvPr>
        </p:nvSpPr>
        <p:spPr/>
        <p:txBody>
          <a:bodyPr/>
          <a:lstStyle/>
          <a:p>
            <a:r>
              <a:rPr lang="en-US" dirty="0"/>
              <a:t>Sample Student Schedule- Architecture</a:t>
            </a:r>
          </a:p>
        </p:txBody>
      </p:sp>
      <p:graphicFrame>
        <p:nvGraphicFramePr>
          <p:cNvPr id="4" name="Content Placeholder 3">
            <a:extLst>
              <a:ext uri="{FF2B5EF4-FFF2-40B4-BE49-F238E27FC236}">
                <a16:creationId xmlns:a16="http://schemas.microsoft.com/office/drawing/2014/main" id="{B17E626B-CFFD-4478-B67D-B9750546DDED}"/>
              </a:ext>
            </a:extLst>
          </p:cNvPr>
          <p:cNvGraphicFramePr>
            <a:graphicFrameLocks/>
          </p:cNvGraphicFramePr>
          <p:nvPr>
            <p:extLst>
              <p:ext uri="{D42A27DB-BD31-4B8C-83A1-F6EECF244321}">
                <p14:modId xmlns:p14="http://schemas.microsoft.com/office/powerpoint/2010/main" val="1476903243"/>
              </p:ext>
            </p:extLst>
          </p:nvPr>
        </p:nvGraphicFramePr>
        <p:xfrm>
          <a:off x="347472" y="1210712"/>
          <a:ext cx="8449056" cy="3361288"/>
        </p:xfrm>
        <a:graphic>
          <a:graphicData uri="http://schemas.openxmlformats.org/drawingml/2006/table">
            <a:tbl>
              <a:tblPr firstRow="1" bandRow="1">
                <a:tableStyleId>{125E5076-3810-47DD-B79F-674D7AD40C01}</a:tableStyleId>
              </a:tblPr>
              <a:tblGrid>
                <a:gridCol w="3424430">
                  <a:extLst>
                    <a:ext uri="{9D8B030D-6E8A-4147-A177-3AD203B41FA5}">
                      <a16:colId xmlns:a16="http://schemas.microsoft.com/office/drawing/2014/main" val="2994798877"/>
                    </a:ext>
                  </a:extLst>
                </a:gridCol>
                <a:gridCol w="2208274">
                  <a:extLst>
                    <a:ext uri="{9D8B030D-6E8A-4147-A177-3AD203B41FA5}">
                      <a16:colId xmlns:a16="http://schemas.microsoft.com/office/drawing/2014/main" val="2546406663"/>
                    </a:ext>
                  </a:extLst>
                </a:gridCol>
                <a:gridCol w="2816352">
                  <a:extLst>
                    <a:ext uri="{9D8B030D-6E8A-4147-A177-3AD203B41FA5}">
                      <a16:colId xmlns:a16="http://schemas.microsoft.com/office/drawing/2014/main" val="2874741571"/>
                    </a:ext>
                  </a:extLst>
                </a:gridCol>
              </a:tblGrid>
              <a:tr h="311787">
                <a:tc>
                  <a:txBody>
                    <a:bodyPr/>
                    <a:lstStyle/>
                    <a:p>
                      <a:r>
                        <a:rPr lang="en-US" dirty="0"/>
                        <a:t>CLASS</a:t>
                      </a:r>
                      <a:r>
                        <a:rPr lang="en-US" baseline="0" dirty="0"/>
                        <a:t> NAME</a:t>
                      </a:r>
                      <a:endParaRPr lang="en-US" dirty="0"/>
                    </a:p>
                  </a:txBody>
                  <a:tcPr/>
                </a:tc>
                <a:tc>
                  <a:txBody>
                    <a:bodyPr/>
                    <a:lstStyle/>
                    <a:p>
                      <a:r>
                        <a:rPr lang="en-US" dirty="0"/>
                        <a:t>COURSE NUMBER </a:t>
                      </a:r>
                    </a:p>
                  </a:txBody>
                  <a:tcPr/>
                </a:tc>
                <a:tc>
                  <a:txBody>
                    <a:bodyPr/>
                    <a:lstStyle/>
                    <a:p>
                      <a:r>
                        <a:rPr lang="en-US" dirty="0"/>
                        <a:t>DAYS/TIMES</a:t>
                      </a:r>
                    </a:p>
                  </a:txBody>
                  <a:tcPr/>
                </a:tc>
                <a:extLst>
                  <a:ext uri="{0D108BD9-81ED-4DB2-BD59-A6C34878D82A}">
                    <a16:rowId xmlns:a16="http://schemas.microsoft.com/office/drawing/2014/main" val="2882417459"/>
                  </a:ext>
                </a:extLst>
              </a:tr>
              <a:tr h="311787">
                <a:tc>
                  <a:txBody>
                    <a:bodyPr/>
                    <a:lstStyle/>
                    <a:p>
                      <a:r>
                        <a:rPr lang="en-US" dirty="0"/>
                        <a:t>First Year Seminar</a:t>
                      </a:r>
                    </a:p>
                  </a:txBody>
                  <a:tcPr/>
                </a:tc>
                <a:tc>
                  <a:txBody>
                    <a:bodyPr/>
                    <a:lstStyle/>
                    <a:p>
                      <a:r>
                        <a:rPr lang="en-US" dirty="0"/>
                        <a:t>FYS-100-3</a:t>
                      </a:r>
                    </a:p>
                  </a:txBody>
                  <a:tcPr/>
                </a:tc>
                <a:tc>
                  <a:txBody>
                    <a:bodyPr/>
                    <a:lstStyle/>
                    <a:p>
                      <a:r>
                        <a:rPr lang="en-US" baseline="0" dirty="0"/>
                        <a:t>R 11-11:50 a.m.</a:t>
                      </a:r>
                      <a:endParaRPr lang="en-US" dirty="0"/>
                    </a:p>
                  </a:txBody>
                  <a:tcPr/>
                </a:tc>
                <a:extLst>
                  <a:ext uri="{0D108BD9-81ED-4DB2-BD59-A6C34878D82A}">
                    <a16:rowId xmlns:a16="http://schemas.microsoft.com/office/drawing/2014/main" val="1609464178"/>
                  </a:ext>
                </a:extLst>
              </a:tr>
              <a:tr h="311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 Seminar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 8-9:15</a:t>
                      </a:r>
                      <a:r>
                        <a:rPr lang="en-US" baseline="0" dirty="0"/>
                        <a:t> a.m.</a:t>
                      </a:r>
                      <a:endParaRPr lang="en-US" dirty="0"/>
                    </a:p>
                  </a:txBody>
                  <a:tcPr/>
                </a:tc>
                <a:extLst>
                  <a:ext uri="{0D108BD9-81ED-4DB2-BD59-A6C34878D82A}">
                    <a16:rowId xmlns:a16="http://schemas.microsoft.com/office/drawing/2014/main" val="1100722582"/>
                  </a:ext>
                </a:extLst>
              </a:tr>
              <a:tr h="117708">
                <a:tc>
                  <a:txBody>
                    <a:bodyPr/>
                    <a:lstStyle/>
                    <a:p>
                      <a:r>
                        <a:rPr lang="en-US" dirty="0"/>
                        <a:t>Landscape Ecology</a:t>
                      </a:r>
                    </a:p>
                  </a:txBody>
                  <a:tcPr/>
                </a:tc>
                <a:tc>
                  <a:txBody>
                    <a:bodyPr/>
                    <a:lstStyle/>
                    <a:p>
                      <a:r>
                        <a:rPr lang="en-US" dirty="0"/>
                        <a:t>SCI-110-1</a:t>
                      </a:r>
                    </a:p>
                  </a:txBody>
                  <a:tcPr/>
                </a:tc>
                <a:tc>
                  <a:txBody>
                    <a:bodyPr/>
                    <a:lstStyle/>
                    <a:p>
                      <a:r>
                        <a:rPr lang="en-US" dirty="0"/>
                        <a:t>F 8:30-9:30</a:t>
                      </a:r>
                    </a:p>
                  </a:txBody>
                  <a:tcPr/>
                </a:tc>
                <a:extLst>
                  <a:ext uri="{0D108BD9-81ED-4DB2-BD59-A6C34878D82A}">
                    <a16:rowId xmlns:a16="http://schemas.microsoft.com/office/drawing/2014/main" val="4239225145"/>
                  </a:ext>
                </a:extLst>
              </a:tr>
              <a:tr h="399648">
                <a:tc>
                  <a:txBody>
                    <a:bodyPr/>
                    <a:lstStyle/>
                    <a:p>
                      <a:r>
                        <a:rPr lang="en-US" dirty="0"/>
                        <a:t>Landscape Ecology Lab</a:t>
                      </a:r>
                    </a:p>
                  </a:txBody>
                  <a:tcPr/>
                </a:tc>
                <a:tc>
                  <a:txBody>
                    <a:bodyPr/>
                    <a:lstStyle/>
                    <a:p>
                      <a:r>
                        <a:rPr lang="en-US" dirty="0"/>
                        <a:t>SCI-110L-1</a:t>
                      </a:r>
                    </a:p>
                  </a:txBody>
                  <a:tcPr/>
                </a:tc>
                <a:tc>
                  <a:txBody>
                    <a:bodyPr/>
                    <a:lstStyle/>
                    <a:p>
                      <a:r>
                        <a:rPr lang="en-US" dirty="0"/>
                        <a:t>F 9:40-11:30</a:t>
                      </a:r>
                    </a:p>
                  </a:txBody>
                  <a:tcPr/>
                </a:tc>
                <a:extLst>
                  <a:ext uri="{0D108BD9-81ED-4DB2-BD59-A6C34878D82A}">
                    <a16:rowId xmlns:a16="http://schemas.microsoft.com/office/drawing/2014/main" val="3642039068"/>
                  </a:ext>
                </a:extLst>
              </a:tr>
              <a:tr h="311787">
                <a:tc>
                  <a:txBody>
                    <a:bodyPr/>
                    <a:lstStyle/>
                    <a:p>
                      <a:r>
                        <a:rPr lang="en-US" dirty="0"/>
                        <a:t>Pre-calculus</a:t>
                      </a:r>
                    </a:p>
                  </a:txBody>
                  <a:tcPr/>
                </a:tc>
                <a:tc>
                  <a:txBody>
                    <a:bodyPr/>
                    <a:lstStyle/>
                    <a:p>
                      <a:r>
                        <a:rPr lang="en-US" dirty="0"/>
                        <a:t>MATH-102-7</a:t>
                      </a:r>
                    </a:p>
                  </a:txBody>
                  <a:tcPr/>
                </a:tc>
                <a:tc>
                  <a:txBody>
                    <a:bodyPr/>
                    <a:lstStyle/>
                    <a:p>
                      <a:r>
                        <a:rPr lang="en-US" dirty="0"/>
                        <a:t>TR 4-5:15 p.m.</a:t>
                      </a:r>
                    </a:p>
                  </a:txBody>
                  <a:tcPr/>
                </a:tc>
                <a:extLst>
                  <a:ext uri="{0D108BD9-81ED-4DB2-BD59-A6C34878D82A}">
                    <a16:rowId xmlns:a16="http://schemas.microsoft.com/office/drawing/2014/main" val="3692700742"/>
                  </a:ext>
                </a:extLst>
              </a:tr>
              <a:tr h="311787">
                <a:tc>
                  <a:txBody>
                    <a:bodyPr/>
                    <a:lstStyle/>
                    <a:p>
                      <a:r>
                        <a:rPr lang="en-US" dirty="0"/>
                        <a:t>Drawing I</a:t>
                      </a:r>
                    </a:p>
                  </a:txBody>
                  <a:tcPr/>
                </a:tc>
                <a:tc>
                  <a:txBody>
                    <a:bodyPr/>
                    <a:lstStyle/>
                    <a:p>
                      <a:r>
                        <a:rPr lang="en-US" dirty="0"/>
                        <a:t>ARFD-103-2</a:t>
                      </a:r>
                    </a:p>
                  </a:txBody>
                  <a:tcPr/>
                </a:tc>
                <a:tc>
                  <a:txBody>
                    <a:bodyPr/>
                    <a:lstStyle/>
                    <a:p>
                      <a:r>
                        <a:rPr lang="en-US" dirty="0"/>
                        <a:t>MW 8:00-8:50 a.m. </a:t>
                      </a:r>
                    </a:p>
                  </a:txBody>
                  <a:tcPr/>
                </a:tc>
                <a:extLst>
                  <a:ext uri="{0D108BD9-81ED-4DB2-BD59-A6C34878D82A}">
                    <a16:rowId xmlns:a16="http://schemas.microsoft.com/office/drawing/2014/main" val="1561461464"/>
                  </a:ext>
                </a:extLst>
              </a:tr>
              <a:tr h="0">
                <a:tc>
                  <a:txBody>
                    <a:bodyPr/>
                    <a:lstStyle/>
                    <a:p>
                      <a:r>
                        <a:rPr lang="en-US" dirty="0"/>
                        <a:t>Design I</a:t>
                      </a:r>
                    </a:p>
                  </a:txBody>
                  <a:tcPr/>
                </a:tc>
                <a:tc>
                  <a:txBody>
                    <a:bodyPr/>
                    <a:lstStyle/>
                    <a:p>
                      <a:r>
                        <a:rPr lang="en-US" dirty="0"/>
                        <a:t>ARFD-101-1</a:t>
                      </a:r>
                    </a:p>
                  </a:txBody>
                  <a:tcPr/>
                </a:tc>
                <a:tc>
                  <a:txBody>
                    <a:bodyPr/>
                    <a:lstStyle/>
                    <a:p>
                      <a:r>
                        <a:rPr lang="en-US" dirty="0"/>
                        <a:t>MW 9:00-12 p.m.</a:t>
                      </a:r>
                    </a:p>
                  </a:txBody>
                  <a:tcPr/>
                </a:tc>
                <a:extLst>
                  <a:ext uri="{0D108BD9-81ED-4DB2-BD59-A6C34878D82A}">
                    <a16:rowId xmlns:a16="http://schemas.microsoft.com/office/drawing/2014/main" val="1979877244"/>
                  </a:ext>
                </a:extLst>
              </a:tr>
              <a:tr h="401320">
                <a:tc>
                  <a:txBody>
                    <a:bodyPr/>
                    <a:lstStyle/>
                    <a:p>
                      <a:r>
                        <a:rPr lang="en-US" dirty="0"/>
                        <a:t>Topics in the Built Environment</a:t>
                      </a:r>
                    </a:p>
                  </a:txBody>
                  <a:tcPr/>
                </a:tc>
                <a:tc>
                  <a:txBody>
                    <a:bodyPr/>
                    <a:lstStyle/>
                    <a:p>
                      <a:r>
                        <a:rPr lang="en-US" dirty="0"/>
                        <a:t>ARFD-104-1</a:t>
                      </a:r>
                    </a:p>
                  </a:txBody>
                  <a:tcPr/>
                </a:tc>
                <a:tc>
                  <a:txBody>
                    <a:bodyPr/>
                    <a:lstStyle/>
                    <a:p>
                      <a:r>
                        <a:rPr lang="en-US" dirty="0"/>
                        <a:t>R 6-6:50 p.m. (online)</a:t>
                      </a:r>
                    </a:p>
                  </a:txBody>
                  <a:tcPr/>
                </a:tc>
                <a:extLst>
                  <a:ext uri="{0D108BD9-81ED-4DB2-BD59-A6C34878D82A}">
                    <a16:rowId xmlns:a16="http://schemas.microsoft.com/office/drawing/2014/main" val="3137027245"/>
                  </a:ext>
                </a:extLst>
              </a:tr>
            </a:tbl>
          </a:graphicData>
        </a:graphic>
      </p:graphicFrame>
    </p:spTree>
    <p:extLst>
      <p:ext uri="{BB962C8B-B14F-4D97-AF65-F5344CB8AC3E}">
        <p14:creationId xmlns:p14="http://schemas.microsoft.com/office/powerpoint/2010/main" val="6365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2CCB0-515C-4B63-B1A4-5C0543B2379D}"/>
              </a:ext>
            </a:extLst>
          </p:cNvPr>
          <p:cNvSpPr>
            <a:spLocks noGrp="1"/>
          </p:cNvSpPr>
          <p:nvPr>
            <p:ph type="title"/>
          </p:nvPr>
        </p:nvSpPr>
        <p:spPr/>
        <p:txBody>
          <a:bodyPr/>
          <a:lstStyle/>
          <a:p>
            <a:r>
              <a:rPr lang="en-US" dirty="0">
                <a:ea typeface="ＭＳ Ｐゴシック"/>
              </a:rPr>
              <a:t>Sample Student Schedule- Fashion Design</a:t>
            </a:r>
            <a:endParaRPr lang="en-US" dirty="0"/>
          </a:p>
        </p:txBody>
      </p:sp>
      <p:graphicFrame>
        <p:nvGraphicFramePr>
          <p:cNvPr id="4" name="Content Placeholder 3">
            <a:extLst>
              <a:ext uri="{FF2B5EF4-FFF2-40B4-BE49-F238E27FC236}">
                <a16:creationId xmlns:a16="http://schemas.microsoft.com/office/drawing/2014/main" id="{B17E626B-CFFD-4478-B67D-B9750546DDED}"/>
              </a:ext>
            </a:extLst>
          </p:cNvPr>
          <p:cNvGraphicFramePr>
            <a:graphicFrameLocks/>
          </p:cNvGraphicFramePr>
          <p:nvPr>
            <p:extLst>
              <p:ext uri="{D42A27DB-BD31-4B8C-83A1-F6EECF244321}">
                <p14:modId xmlns:p14="http://schemas.microsoft.com/office/powerpoint/2010/main" val="4052860493"/>
              </p:ext>
            </p:extLst>
          </p:nvPr>
        </p:nvGraphicFramePr>
        <p:xfrm>
          <a:off x="347472" y="1210712"/>
          <a:ext cx="8449056" cy="2868528"/>
        </p:xfrm>
        <a:graphic>
          <a:graphicData uri="http://schemas.openxmlformats.org/drawingml/2006/table">
            <a:tbl>
              <a:tblPr firstRow="1" bandRow="1">
                <a:tableStyleId>{125E5076-3810-47DD-B79F-674D7AD40C01}</a:tableStyleId>
              </a:tblPr>
              <a:tblGrid>
                <a:gridCol w="3424430">
                  <a:extLst>
                    <a:ext uri="{9D8B030D-6E8A-4147-A177-3AD203B41FA5}">
                      <a16:colId xmlns:a16="http://schemas.microsoft.com/office/drawing/2014/main" val="2994798877"/>
                    </a:ext>
                  </a:extLst>
                </a:gridCol>
                <a:gridCol w="2208274">
                  <a:extLst>
                    <a:ext uri="{9D8B030D-6E8A-4147-A177-3AD203B41FA5}">
                      <a16:colId xmlns:a16="http://schemas.microsoft.com/office/drawing/2014/main" val="2546406663"/>
                    </a:ext>
                  </a:extLst>
                </a:gridCol>
                <a:gridCol w="2816352">
                  <a:extLst>
                    <a:ext uri="{9D8B030D-6E8A-4147-A177-3AD203B41FA5}">
                      <a16:colId xmlns:a16="http://schemas.microsoft.com/office/drawing/2014/main" val="2874741571"/>
                    </a:ext>
                  </a:extLst>
                </a:gridCol>
              </a:tblGrid>
              <a:tr h="311787">
                <a:tc>
                  <a:txBody>
                    <a:bodyPr/>
                    <a:lstStyle/>
                    <a:p>
                      <a:r>
                        <a:rPr lang="en-US" dirty="0"/>
                        <a:t>CLASS</a:t>
                      </a:r>
                      <a:r>
                        <a:rPr lang="en-US" baseline="0" dirty="0"/>
                        <a:t> NAME</a:t>
                      </a:r>
                      <a:endParaRPr lang="en-US" dirty="0"/>
                    </a:p>
                  </a:txBody>
                  <a:tcPr/>
                </a:tc>
                <a:tc>
                  <a:txBody>
                    <a:bodyPr/>
                    <a:lstStyle/>
                    <a:p>
                      <a:r>
                        <a:rPr lang="en-US" dirty="0"/>
                        <a:t>COURSE NUMBER </a:t>
                      </a:r>
                    </a:p>
                  </a:txBody>
                  <a:tcPr/>
                </a:tc>
                <a:tc>
                  <a:txBody>
                    <a:bodyPr/>
                    <a:lstStyle/>
                    <a:p>
                      <a:r>
                        <a:rPr lang="en-US" dirty="0"/>
                        <a:t>DAYS/TIMES</a:t>
                      </a:r>
                    </a:p>
                  </a:txBody>
                  <a:tcPr/>
                </a:tc>
                <a:extLst>
                  <a:ext uri="{0D108BD9-81ED-4DB2-BD59-A6C34878D82A}">
                    <a16:rowId xmlns:a16="http://schemas.microsoft.com/office/drawing/2014/main" val="2882417459"/>
                  </a:ext>
                </a:extLst>
              </a:tr>
              <a:tr h="311787">
                <a:tc>
                  <a:txBody>
                    <a:bodyPr/>
                    <a:lstStyle/>
                    <a:p>
                      <a:r>
                        <a:rPr lang="en-US" dirty="0"/>
                        <a:t>First Year Seminar</a:t>
                      </a:r>
                    </a:p>
                  </a:txBody>
                  <a:tcPr/>
                </a:tc>
                <a:tc>
                  <a:txBody>
                    <a:bodyPr/>
                    <a:lstStyle/>
                    <a:p>
                      <a:r>
                        <a:rPr lang="en-US" dirty="0"/>
                        <a:t>FYS-100-3</a:t>
                      </a:r>
                    </a:p>
                  </a:txBody>
                  <a:tcPr/>
                </a:tc>
                <a:tc>
                  <a:txBody>
                    <a:bodyPr/>
                    <a:lstStyle/>
                    <a:p>
                      <a:r>
                        <a:rPr lang="en-US" baseline="0" dirty="0"/>
                        <a:t>W 4-4:50 p.m.</a:t>
                      </a:r>
                      <a:endParaRPr lang="en-US" dirty="0"/>
                    </a:p>
                  </a:txBody>
                  <a:tcPr/>
                </a:tc>
                <a:extLst>
                  <a:ext uri="{0D108BD9-81ED-4DB2-BD59-A6C34878D82A}">
                    <a16:rowId xmlns:a16="http://schemas.microsoft.com/office/drawing/2014/main" val="1609464178"/>
                  </a:ext>
                </a:extLst>
              </a:tr>
              <a:tr h="311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 Seminar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 8-9:15</a:t>
                      </a:r>
                      <a:r>
                        <a:rPr lang="en-US" baseline="0" dirty="0"/>
                        <a:t> a.m.</a:t>
                      </a:r>
                      <a:endParaRPr lang="en-US" dirty="0"/>
                    </a:p>
                  </a:txBody>
                  <a:tcPr/>
                </a:tc>
                <a:extLst>
                  <a:ext uri="{0D108BD9-81ED-4DB2-BD59-A6C34878D82A}">
                    <a16:rowId xmlns:a16="http://schemas.microsoft.com/office/drawing/2014/main" val="1100722582"/>
                  </a:ext>
                </a:extLst>
              </a:tr>
              <a:tr h="117708">
                <a:tc>
                  <a:txBody>
                    <a:bodyPr/>
                    <a:lstStyle/>
                    <a:p>
                      <a:r>
                        <a:rPr lang="en-US" dirty="0"/>
                        <a:t>Fashion Design Research</a:t>
                      </a:r>
                    </a:p>
                  </a:txBody>
                  <a:tcPr/>
                </a:tc>
                <a:tc>
                  <a:txBody>
                    <a:bodyPr/>
                    <a:lstStyle/>
                    <a:p>
                      <a:pPr lvl="0">
                        <a:buNone/>
                      </a:pPr>
                      <a:r>
                        <a:rPr lang="en-US" dirty="0"/>
                        <a:t>FASD-252-4</a:t>
                      </a:r>
                    </a:p>
                  </a:txBody>
                  <a:tcPr/>
                </a:tc>
                <a:tc>
                  <a:txBody>
                    <a:bodyPr/>
                    <a:lstStyle/>
                    <a:p>
                      <a:r>
                        <a:rPr lang="en-US" dirty="0"/>
                        <a:t>MW 10-12:15 p.m.</a:t>
                      </a:r>
                    </a:p>
                  </a:txBody>
                  <a:tcPr/>
                </a:tc>
                <a:extLst>
                  <a:ext uri="{0D108BD9-81ED-4DB2-BD59-A6C34878D82A}">
                    <a16:rowId xmlns:a16="http://schemas.microsoft.com/office/drawing/2014/main" val="4239225145"/>
                  </a:ext>
                </a:extLst>
              </a:tr>
              <a:tr h="399648">
                <a:tc>
                  <a:txBody>
                    <a:bodyPr/>
                    <a:lstStyle/>
                    <a:p>
                      <a:r>
                        <a:rPr lang="en-US" dirty="0"/>
                        <a:t>Drawing Essentials </a:t>
                      </a:r>
                    </a:p>
                  </a:txBody>
                  <a:tcPr/>
                </a:tc>
                <a:tc>
                  <a:txBody>
                    <a:bodyPr/>
                    <a:lstStyle/>
                    <a:p>
                      <a:r>
                        <a:rPr lang="en-US" dirty="0"/>
                        <a:t>DRAW 101-1</a:t>
                      </a:r>
                    </a:p>
                  </a:txBody>
                  <a:tcPr/>
                </a:tc>
                <a:tc>
                  <a:txBody>
                    <a:bodyPr/>
                    <a:lstStyle/>
                    <a:p>
                      <a:r>
                        <a:rPr lang="en-US" dirty="0"/>
                        <a:t>TR 10-12:15 p.m.</a:t>
                      </a:r>
                    </a:p>
                  </a:txBody>
                  <a:tcPr/>
                </a:tc>
                <a:extLst>
                  <a:ext uri="{0D108BD9-81ED-4DB2-BD59-A6C34878D82A}">
                    <a16:rowId xmlns:a16="http://schemas.microsoft.com/office/drawing/2014/main" val="3642039068"/>
                  </a:ext>
                </a:extLst>
              </a:tr>
              <a:tr h="311787">
                <a:tc>
                  <a:txBody>
                    <a:bodyPr/>
                    <a:lstStyle/>
                    <a:p>
                      <a:pPr lvl="0">
                        <a:buNone/>
                      </a:pPr>
                      <a:r>
                        <a:rPr lang="en-US" dirty="0"/>
                        <a:t>Survey of Textile Industry</a:t>
                      </a:r>
                    </a:p>
                  </a:txBody>
                  <a:tcPr/>
                </a:tc>
                <a:tc>
                  <a:txBody>
                    <a:bodyPr/>
                    <a:lstStyle/>
                    <a:p>
                      <a:pPr lvl="0">
                        <a:buNone/>
                      </a:pPr>
                      <a:r>
                        <a:rPr lang="en-US" dirty="0"/>
                        <a:t>TEXT 101-2</a:t>
                      </a:r>
                      <a:endParaRPr lang="en-US"/>
                    </a:p>
                  </a:txBody>
                  <a:tcPr/>
                </a:tc>
                <a:tc>
                  <a:txBody>
                    <a:bodyPr/>
                    <a:lstStyle/>
                    <a:p>
                      <a:pPr lvl="0">
                        <a:buNone/>
                      </a:pPr>
                      <a:r>
                        <a:rPr lang="en-US" dirty="0"/>
                        <a:t>MW 8-9:15 a.m.</a:t>
                      </a:r>
                    </a:p>
                  </a:txBody>
                  <a:tcPr/>
                </a:tc>
                <a:extLst>
                  <a:ext uri="{0D108BD9-81ED-4DB2-BD59-A6C34878D82A}">
                    <a16:rowId xmlns:a16="http://schemas.microsoft.com/office/drawing/2014/main" val="3692700742"/>
                  </a:ext>
                </a:extLst>
              </a:tr>
              <a:tr h="311787">
                <a:tc>
                  <a:txBody>
                    <a:bodyPr/>
                    <a:lstStyle/>
                    <a:p>
                      <a:r>
                        <a:rPr lang="en-US" dirty="0"/>
                        <a:t>Systems Thinking &amp; Sustainability</a:t>
                      </a:r>
                    </a:p>
                  </a:txBody>
                  <a:tcPr/>
                </a:tc>
                <a:tc>
                  <a:txBody>
                    <a:bodyPr/>
                    <a:lstStyle/>
                    <a:p>
                      <a:r>
                        <a:rPr lang="en-US" dirty="0"/>
                        <a:t>DECS 209-7</a:t>
                      </a:r>
                    </a:p>
                  </a:txBody>
                  <a:tcPr/>
                </a:tc>
                <a:tc>
                  <a:txBody>
                    <a:bodyPr/>
                    <a:lstStyle/>
                    <a:p>
                      <a:r>
                        <a:rPr lang="en-US" dirty="0"/>
                        <a:t>MW 2:30-3:15 p.m.</a:t>
                      </a:r>
                    </a:p>
                  </a:txBody>
                  <a:tcPr/>
                </a:tc>
                <a:extLst>
                  <a:ext uri="{0D108BD9-81ED-4DB2-BD59-A6C34878D82A}">
                    <a16:rowId xmlns:a16="http://schemas.microsoft.com/office/drawing/2014/main" val="1561461464"/>
                  </a:ext>
                </a:extLst>
              </a:tr>
            </a:tbl>
          </a:graphicData>
        </a:graphic>
      </p:graphicFrame>
    </p:spTree>
    <p:extLst>
      <p:ext uri="{BB962C8B-B14F-4D97-AF65-F5344CB8AC3E}">
        <p14:creationId xmlns:p14="http://schemas.microsoft.com/office/powerpoint/2010/main" val="104883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6E168-AEAA-4916-B7E8-D5EF94BDD608}"/>
              </a:ext>
            </a:extLst>
          </p:cNvPr>
          <p:cNvSpPr>
            <a:spLocks noGrp="1"/>
          </p:cNvSpPr>
          <p:nvPr>
            <p:ph idx="1"/>
          </p:nvPr>
        </p:nvSpPr>
        <p:spPr>
          <a:xfrm>
            <a:off x="347470" y="489979"/>
            <a:ext cx="8339328" cy="3309257"/>
          </a:xfrm>
        </p:spPr>
        <p:txBody>
          <a:bodyPr/>
          <a:lstStyle/>
          <a:p>
            <a:endParaRPr lang="en-US" sz="1800" dirty="0"/>
          </a:p>
          <a:p>
            <a:r>
              <a:rPr lang="en-US" sz="1800" dirty="0"/>
              <a:t>Gaps are the norm with college schedules. Students with time gaps use this time to </a:t>
            </a:r>
            <a:r>
              <a:rPr lang="en-US" sz="1800" u="sng" dirty="0"/>
              <a:t>study</a:t>
            </a:r>
            <a:r>
              <a:rPr lang="en-US" sz="1800" dirty="0"/>
              <a:t>, finish </a:t>
            </a:r>
            <a:r>
              <a:rPr lang="en-US" sz="1800" u="sng" dirty="0"/>
              <a:t>assignments </a:t>
            </a:r>
            <a:r>
              <a:rPr lang="en-US" sz="1800" dirty="0"/>
              <a:t>or participate in </a:t>
            </a:r>
            <a:r>
              <a:rPr lang="en-US" sz="1800" u="sng" dirty="0"/>
              <a:t>extracurricular</a:t>
            </a:r>
            <a:r>
              <a:rPr lang="en-US" sz="1800" dirty="0"/>
              <a:t> activities.</a:t>
            </a:r>
          </a:p>
          <a:p>
            <a:r>
              <a:rPr lang="en-US" sz="1800" dirty="0"/>
              <a:t>Use the Course Catalog to look up course descriptions and learn course abbreviations - </a:t>
            </a:r>
            <a:r>
              <a:rPr lang="en-US" sz="1200" dirty="0">
                <a:hlinkClick r:id="rId2"/>
              </a:rPr>
              <a:t>http://www.eastfalls.jefferson.edu/catalog/CourseDescriptions/index.aspx</a:t>
            </a:r>
            <a:endParaRPr lang="en-US" sz="1200" dirty="0"/>
          </a:p>
          <a:p>
            <a:r>
              <a:rPr lang="en-US" sz="1800" dirty="0"/>
              <a:t>You are in a First-Year Seminar (FYS) course</a:t>
            </a:r>
          </a:p>
          <a:p>
            <a:pPr lvl="1"/>
            <a:r>
              <a:rPr lang="en-US" sz="1200" dirty="0">
                <a:solidFill>
                  <a:schemeClr val="accent1">
                    <a:lumMod val="75000"/>
                  </a:schemeClr>
                </a:solidFill>
              </a:rPr>
              <a:t>All incoming freshman will participate in the FYS Course.  This course meets once a week and is an opportunity to learn and practice strategies that will enable their success in college. Students will create personal, professional, and academic goals, as well as success strategies for learning and career development.</a:t>
            </a:r>
          </a:p>
          <a:p>
            <a:r>
              <a:rPr lang="en-US" sz="1800" dirty="0"/>
              <a:t>Notice that you are expected to take courses in your major immediately.</a:t>
            </a:r>
          </a:p>
          <a:p>
            <a:r>
              <a:rPr lang="en-US" sz="1800" dirty="0"/>
              <a:t>You will work with your first-year advisor to create a semester plan for every semester following your first.</a:t>
            </a:r>
          </a:p>
          <a:p>
            <a:pPr lvl="1"/>
            <a:endParaRPr lang="en-US" sz="1200" dirty="0"/>
          </a:p>
        </p:txBody>
      </p:sp>
      <p:sp>
        <p:nvSpPr>
          <p:cNvPr id="5" name="Title 2">
            <a:extLst>
              <a:ext uri="{FF2B5EF4-FFF2-40B4-BE49-F238E27FC236}">
                <a16:creationId xmlns:a16="http://schemas.microsoft.com/office/drawing/2014/main" id="{19C18024-BA9E-004F-B729-F48B24F1A298}"/>
              </a:ext>
            </a:extLst>
          </p:cNvPr>
          <p:cNvSpPr txBox="1">
            <a:spLocks/>
          </p:cNvSpPr>
          <p:nvPr/>
        </p:nvSpPr>
        <p:spPr>
          <a:xfrm>
            <a:off x="7001164" y="314529"/>
            <a:ext cx="1685635" cy="263695"/>
          </a:xfrm>
          <a:prstGeom prst="rect">
            <a:avLst/>
          </a:prstGeom>
          <a:solidFill>
            <a:srgbClr val="E63E30"/>
          </a:solidFill>
        </p:spPr>
        <p:txBody>
          <a:bodyPr vert="horz" lIns="0" tIns="9144" rIns="45720" bIns="0" rtlCol="0" anchor="t" anchorCtr="0">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algn="r" defTabSz="914400"/>
            <a:r>
              <a:rPr lang="en-US" sz="1600" dirty="0">
                <a:solidFill>
                  <a:schemeClr val="bg1"/>
                </a:solidFill>
              </a:rPr>
              <a:t>FAOFILE</a:t>
            </a:r>
          </a:p>
        </p:txBody>
      </p:sp>
      <p:sp>
        <p:nvSpPr>
          <p:cNvPr id="6" name="Title 2">
            <a:extLst>
              <a:ext uri="{FF2B5EF4-FFF2-40B4-BE49-F238E27FC236}">
                <a16:creationId xmlns:a16="http://schemas.microsoft.com/office/drawing/2014/main" id="{904720E9-888E-4F87-961D-4B132AD281AF}"/>
              </a:ext>
            </a:extLst>
          </p:cNvPr>
          <p:cNvSpPr txBox="1">
            <a:spLocks/>
          </p:cNvSpPr>
          <p:nvPr/>
        </p:nvSpPr>
        <p:spPr>
          <a:xfrm>
            <a:off x="6164579" y="177801"/>
            <a:ext cx="2522219" cy="400423"/>
          </a:xfrm>
          <a:prstGeom prst="rect">
            <a:avLst/>
          </a:prstGeom>
          <a:solidFill>
            <a:srgbClr val="E63E30"/>
          </a:solidFill>
        </p:spPr>
        <p:txBody>
          <a:bodyPr vert="horz" lIns="0" tIns="9144" rIns="45720" bIns="0" rtlCol="0" anchor="t" anchorCtr="0">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algn="r" defTabSz="914400"/>
            <a:r>
              <a:rPr lang="en-US" sz="1600" dirty="0">
                <a:solidFill>
                  <a:schemeClr val="bg1"/>
                </a:solidFill>
              </a:rPr>
              <a:t>DECODING THE SCHEDULE</a:t>
            </a:r>
          </a:p>
        </p:txBody>
      </p:sp>
    </p:spTree>
    <p:extLst>
      <p:ext uri="{BB962C8B-B14F-4D97-AF65-F5344CB8AC3E}">
        <p14:creationId xmlns:p14="http://schemas.microsoft.com/office/powerpoint/2010/main" val="1842760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6E168-AEAA-4916-B7E8-D5EF94BDD608}"/>
              </a:ext>
            </a:extLst>
          </p:cNvPr>
          <p:cNvSpPr>
            <a:spLocks noGrp="1"/>
          </p:cNvSpPr>
          <p:nvPr>
            <p:ph idx="1"/>
          </p:nvPr>
        </p:nvSpPr>
        <p:spPr>
          <a:xfrm>
            <a:off x="310294" y="726337"/>
            <a:ext cx="8694420" cy="3554224"/>
          </a:xfrm>
        </p:spPr>
        <p:txBody>
          <a:bodyPr/>
          <a:lstStyle/>
          <a:p>
            <a:pPr marL="114300" indent="0">
              <a:spcAft>
                <a:spcPts val="0"/>
              </a:spcAft>
              <a:buNone/>
            </a:pPr>
            <a:r>
              <a:rPr lang="en-US" sz="1800" dirty="0"/>
              <a:t>Hallmarks</a:t>
            </a:r>
            <a:r>
              <a:rPr lang="en-US" sz="1600" dirty="0"/>
              <a:t> Program</a:t>
            </a:r>
          </a:p>
          <a:p>
            <a:pPr>
              <a:spcAft>
                <a:spcPts val="0"/>
              </a:spcAft>
            </a:pPr>
            <a:r>
              <a:rPr lang="en-US" sz="1800" dirty="0"/>
              <a:t>You should be enrolled in at least one Hallmarks Gen Ed course</a:t>
            </a:r>
          </a:p>
          <a:p>
            <a:pPr marL="114300" indent="0">
              <a:spcAft>
                <a:spcPts val="0"/>
              </a:spcAft>
              <a:buNone/>
            </a:pPr>
            <a:endParaRPr lang="en-US" sz="1100" dirty="0"/>
          </a:p>
          <a:p>
            <a:pPr>
              <a:spcAft>
                <a:spcPts val="0"/>
              </a:spcAft>
            </a:pPr>
            <a:r>
              <a:rPr lang="en-US" sz="1400" dirty="0"/>
              <a:t>General education at Jefferson focuses on eight key qualities that are essential for your personal and professional success. Our Hallmarks Program identifies and develops these qualities as you advance through your major, your general education core curriculum (the Hallmarks Core), and your co-curricular activities (internships, study abroad, student organizations, etc.), preparing you to be a leader in your field.</a:t>
            </a:r>
          </a:p>
          <a:p>
            <a:pPr>
              <a:spcAft>
                <a:spcPts val="0"/>
              </a:spcAft>
            </a:pPr>
            <a:r>
              <a:rPr lang="en-US" sz="1400" dirty="0"/>
              <a:t>With the goal of imagining and realizing better futures, the Hallmarks Program at Jefferson empowers students to:</a:t>
            </a:r>
          </a:p>
          <a:p>
            <a:pPr lvl="1">
              <a:spcAft>
                <a:spcPts val="0"/>
              </a:spcAft>
            </a:pPr>
            <a:r>
              <a:rPr lang="en-US" sz="1400" b="1" dirty="0"/>
              <a:t>Question </a:t>
            </a:r>
            <a:r>
              <a:rPr lang="en-US" sz="1400" dirty="0"/>
              <a:t>based on curiosity and confidence</a:t>
            </a:r>
          </a:p>
          <a:p>
            <a:pPr lvl="1">
              <a:spcAft>
                <a:spcPts val="0"/>
              </a:spcAft>
            </a:pPr>
            <a:r>
              <a:rPr lang="en-US" sz="1400" b="1" dirty="0"/>
              <a:t>Adapt </a:t>
            </a:r>
            <a:r>
              <a:rPr lang="en-US" sz="1400" dirty="0"/>
              <a:t>based on contextual understanding and global perspective</a:t>
            </a:r>
          </a:p>
          <a:p>
            <a:pPr lvl="1">
              <a:spcAft>
                <a:spcPts val="0"/>
              </a:spcAft>
            </a:pPr>
            <a:r>
              <a:rPr lang="en-US" sz="1400" b="1" dirty="0"/>
              <a:t>Contribute </a:t>
            </a:r>
            <a:r>
              <a:rPr lang="en-US" sz="1400" dirty="0"/>
              <a:t>based on empathy and collaboration</a:t>
            </a:r>
          </a:p>
          <a:p>
            <a:pPr lvl="1">
              <a:spcAft>
                <a:spcPts val="0"/>
              </a:spcAft>
            </a:pPr>
            <a:r>
              <a:rPr lang="en-US" sz="1400" b="1" dirty="0"/>
              <a:t>Act </a:t>
            </a:r>
            <a:r>
              <a:rPr lang="en-US" sz="1400" dirty="0"/>
              <a:t>based on initiative and ethical reflection</a:t>
            </a:r>
          </a:p>
          <a:p>
            <a:pPr>
              <a:spcAft>
                <a:spcPts val="0"/>
              </a:spcAft>
            </a:pPr>
            <a:r>
              <a:rPr lang="en-US" sz="1400" dirty="0"/>
              <a:t>For more information, please visit: </a:t>
            </a:r>
            <a:r>
              <a:rPr lang="en-US" sz="1400" dirty="0">
                <a:solidFill>
                  <a:schemeClr val="tx1"/>
                </a:solidFill>
                <a:hlinkClick r:id="rId2">
                  <a:extLst>
                    <a:ext uri="{A12FA001-AC4F-418D-AE19-62706E023703}">
                      <ahyp:hlinkClr xmlns:ahyp="http://schemas.microsoft.com/office/drawing/2018/hyperlinkcolor" val="tx"/>
                    </a:ext>
                  </a:extLst>
                </a:hlinkClick>
              </a:rPr>
              <a:t>https://www.jefferson.edu/university/hallmarks-program.html</a:t>
            </a:r>
            <a:endParaRPr lang="en-US" sz="1400" dirty="0">
              <a:solidFill>
                <a:schemeClr val="tx1"/>
              </a:solidFill>
            </a:endParaRPr>
          </a:p>
          <a:p>
            <a:pPr marL="114300" indent="0">
              <a:spcAft>
                <a:spcPts val="0"/>
              </a:spcAft>
              <a:buNone/>
            </a:pPr>
            <a:endParaRPr lang="en-US" sz="400" dirty="0">
              <a:solidFill>
                <a:schemeClr val="tx1"/>
              </a:solidFill>
            </a:endParaRPr>
          </a:p>
        </p:txBody>
      </p:sp>
      <p:sp>
        <p:nvSpPr>
          <p:cNvPr id="6" name="Title 2">
            <a:extLst>
              <a:ext uri="{FF2B5EF4-FFF2-40B4-BE49-F238E27FC236}">
                <a16:creationId xmlns:a16="http://schemas.microsoft.com/office/drawing/2014/main" id="{904720E9-888E-4F87-961D-4B132AD281AF}"/>
              </a:ext>
            </a:extLst>
          </p:cNvPr>
          <p:cNvSpPr txBox="1">
            <a:spLocks/>
          </p:cNvSpPr>
          <p:nvPr/>
        </p:nvSpPr>
        <p:spPr>
          <a:xfrm>
            <a:off x="7464056" y="177801"/>
            <a:ext cx="1222742" cy="317499"/>
          </a:xfrm>
          <a:prstGeom prst="rect">
            <a:avLst/>
          </a:prstGeom>
          <a:solidFill>
            <a:srgbClr val="E63E30"/>
          </a:solidFill>
        </p:spPr>
        <p:txBody>
          <a:bodyPr vert="horz" lIns="0" tIns="9144" rIns="45720" bIns="0" rtlCol="0" anchor="t" anchorCtr="0">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algn="ctr" defTabSz="914400"/>
            <a:r>
              <a:rPr lang="en-US" sz="1600" dirty="0">
                <a:solidFill>
                  <a:schemeClr val="bg1"/>
                </a:solidFill>
              </a:rPr>
              <a:t>HALLMARKS</a:t>
            </a:r>
          </a:p>
        </p:txBody>
      </p:sp>
    </p:spTree>
    <p:extLst>
      <p:ext uri="{BB962C8B-B14F-4D97-AF65-F5344CB8AC3E}">
        <p14:creationId xmlns:p14="http://schemas.microsoft.com/office/powerpoint/2010/main" val="134706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6E168-AEAA-4916-B7E8-D5EF94BDD608}"/>
              </a:ext>
            </a:extLst>
          </p:cNvPr>
          <p:cNvSpPr>
            <a:spLocks noGrp="1"/>
          </p:cNvSpPr>
          <p:nvPr>
            <p:ph idx="1"/>
          </p:nvPr>
        </p:nvSpPr>
        <p:spPr>
          <a:xfrm>
            <a:off x="347470" y="584718"/>
            <a:ext cx="8339328" cy="379445"/>
          </a:xfrm>
        </p:spPr>
        <p:txBody>
          <a:bodyPr/>
          <a:lstStyle/>
          <a:p>
            <a:pPr lvl="0">
              <a:buClr>
                <a:prstClr val="white"/>
              </a:buClr>
            </a:pPr>
            <a:r>
              <a:rPr lang="en-US" sz="1800" dirty="0" err="1"/>
              <a:t>DegreeWorks</a:t>
            </a:r>
            <a:r>
              <a:rPr lang="en-US" sz="1800" dirty="0"/>
              <a:t> </a:t>
            </a:r>
          </a:p>
          <a:p>
            <a:pPr marL="754063" lvl="1" indent="-342900">
              <a:buClr>
                <a:schemeClr val="bg1"/>
              </a:buClr>
              <a:buFont typeface="Arial" panose="020B0604020202020204" pitchFamily="34" charset="0"/>
              <a:buChar char="•"/>
            </a:pPr>
            <a:endParaRPr lang="en-US" sz="1400" dirty="0"/>
          </a:p>
          <a:p>
            <a:pPr marL="754063" lvl="1" indent="-342900">
              <a:buClr>
                <a:schemeClr val="bg1"/>
              </a:buClr>
              <a:buFont typeface="Arial" panose="020B0604020202020204" pitchFamily="34" charset="0"/>
              <a:buChar char="•"/>
            </a:pPr>
            <a:r>
              <a:rPr lang="en-US" sz="1800" dirty="0"/>
              <a:t> </a:t>
            </a:r>
          </a:p>
          <a:p>
            <a:pPr lvl="1"/>
            <a:endParaRPr lang="en-US" sz="1200" dirty="0"/>
          </a:p>
        </p:txBody>
      </p:sp>
      <p:sp>
        <p:nvSpPr>
          <p:cNvPr id="6" name="Title 2">
            <a:extLst>
              <a:ext uri="{FF2B5EF4-FFF2-40B4-BE49-F238E27FC236}">
                <a16:creationId xmlns:a16="http://schemas.microsoft.com/office/drawing/2014/main" id="{904720E9-888E-4F87-961D-4B132AD281AF}"/>
              </a:ext>
            </a:extLst>
          </p:cNvPr>
          <p:cNvSpPr txBox="1">
            <a:spLocks/>
          </p:cNvSpPr>
          <p:nvPr/>
        </p:nvSpPr>
        <p:spPr>
          <a:xfrm>
            <a:off x="6888479" y="304036"/>
            <a:ext cx="1798319" cy="325119"/>
          </a:xfrm>
          <a:prstGeom prst="rect">
            <a:avLst/>
          </a:prstGeom>
          <a:solidFill>
            <a:srgbClr val="E63E30"/>
          </a:solidFill>
        </p:spPr>
        <p:txBody>
          <a:bodyPr vert="horz" lIns="0" tIns="9144" rIns="45720" bIns="0" rtlCol="0" anchor="t" anchorCtr="0">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algn="r" defTabSz="914400"/>
            <a:r>
              <a:rPr lang="en-US" sz="1600" dirty="0">
                <a:solidFill>
                  <a:schemeClr val="bg1"/>
                </a:solidFill>
              </a:rPr>
              <a:t>COURSE EXAMPLES</a:t>
            </a:r>
          </a:p>
        </p:txBody>
      </p:sp>
      <p:sp>
        <p:nvSpPr>
          <p:cNvPr id="2" name="Content Placeholder 2">
            <a:extLst>
              <a:ext uri="{FF2B5EF4-FFF2-40B4-BE49-F238E27FC236}">
                <a16:creationId xmlns:a16="http://schemas.microsoft.com/office/drawing/2014/main" id="{522C0987-FD18-9E0A-3225-356E266D5664}"/>
              </a:ext>
            </a:extLst>
          </p:cNvPr>
          <p:cNvSpPr txBox="1">
            <a:spLocks/>
          </p:cNvSpPr>
          <p:nvPr/>
        </p:nvSpPr>
        <p:spPr>
          <a:xfrm>
            <a:off x="679143" y="584718"/>
            <a:ext cx="7939231" cy="3191070"/>
          </a:xfrm>
          <a:prstGeom prst="rect">
            <a:avLst/>
          </a:prstGeom>
        </p:spPr>
        <p:txBody>
          <a:bodyPr/>
          <a:lstStyle>
            <a:lvl1pPr marL="342900" indent="-228600" algn="l" rtl="0" eaLnBrk="0" fontAlgn="base" hangingPunct="0">
              <a:spcBef>
                <a:spcPct val="20000"/>
              </a:spcBef>
              <a:spcAft>
                <a:spcPct val="0"/>
              </a:spcAft>
              <a:buClr>
                <a:srgbClr val="58B7DD"/>
              </a:buClr>
              <a:buFont typeface="Arial" charset="0"/>
              <a:buChar char="•"/>
              <a:defRPr sz="2200" kern="1200">
                <a:solidFill>
                  <a:schemeClr val="bg1">
                    <a:lumMod val="50000"/>
                  </a:schemeClr>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rgbClr val="58B7DD"/>
              </a:buClr>
              <a:buFont typeface="Arial" charset="0"/>
              <a:buChar char="•"/>
              <a:defRPr sz="2000" kern="1200">
                <a:solidFill>
                  <a:schemeClr val="bg1">
                    <a:lumMod val="50000"/>
                  </a:schemeClr>
                </a:solidFill>
                <a:latin typeface="+mn-lt"/>
                <a:ea typeface="ＭＳ Ｐゴシック" charset="0"/>
                <a:cs typeface="+mn-cs"/>
              </a:defRPr>
            </a:lvl2pPr>
            <a:lvl3pPr marL="1004888" indent="-228600" algn="l" rtl="0" eaLnBrk="0" fontAlgn="base" hangingPunct="0">
              <a:spcBef>
                <a:spcPct val="20000"/>
              </a:spcBef>
              <a:spcAft>
                <a:spcPct val="0"/>
              </a:spcAft>
              <a:buClr>
                <a:srgbClr val="58B7DD"/>
              </a:buClr>
              <a:buFont typeface="Arial" charset="0"/>
              <a:buChar char="•"/>
              <a:defRPr kern="1200">
                <a:solidFill>
                  <a:schemeClr val="bg1">
                    <a:lumMod val="50000"/>
                  </a:schemeClr>
                </a:solidFill>
                <a:latin typeface="+mn-lt"/>
                <a:ea typeface="ＭＳ Ｐゴシック" charset="0"/>
                <a:cs typeface="+mn-cs"/>
              </a:defRPr>
            </a:lvl3pPr>
            <a:lvl4pPr marL="1279525" indent="-228600" algn="l" rtl="0" eaLnBrk="0" fontAlgn="base" hangingPunct="0">
              <a:spcBef>
                <a:spcPct val="20000"/>
              </a:spcBef>
              <a:spcAft>
                <a:spcPct val="0"/>
              </a:spcAft>
              <a:buClr>
                <a:srgbClr val="58B7DD"/>
              </a:buClr>
              <a:buFont typeface="Arial" charset="0"/>
              <a:buChar char="•"/>
              <a:defRPr sz="1600" kern="1200">
                <a:solidFill>
                  <a:schemeClr val="bg1">
                    <a:lumMod val="50000"/>
                  </a:schemeClr>
                </a:solidFill>
                <a:latin typeface="+mn-lt"/>
                <a:ea typeface="ＭＳ Ｐゴシック" charset="0"/>
                <a:cs typeface="+mn-cs"/>
              </a:defRPr>
            </a:lvl4pPr>
            <a:lvl5pPr marL="1554163" indent="-228600" algn="l" rtl="0" eaLnBrk="0" fontAlgn="base" hangingPunct="0">
              <a:spcBef>
                <a:spcPct val="20000"/>
              </a:spcBef>
              <a:spcAft>
                <a:spcPct val="0"/>
              </a:spcAft>
              <a:buClr>
                <a:srgbClr val="58B7DD"/>
              </a:buClr>
              <a:buFont typeface="Arial" charset="0"/>
              <a:buChar char="•"/>
              <a:defRPr sz="1400" kern="1200">
                <a:solidFill>
                  <a:schemeClr val="bg1">
                    <a:lumMod val="50000"/>
                  </a:schemeClr>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754063" lvl="1" indent="-342900" defTabSz="914400">
              <a:buClr>
                <a:schemeClr val="bg1"/>
              </a:buClr>
              <a:buFont typeface="+mj-lt"/>
              <a:buAutoNum type="arabicPeriod"/>
            </a:pPr>
            <a:endParaRPr lang="en-US" sz="1400" dirty="0"/>
          </a:p>
          <a:p>
            <a:pPr marL="754063" lvl="1" indent="-342900" defTabSz="914400">
              <a:buClr>
                <a:schemeClr val="bg1"/>
              </a:buClr>
              <a:buFont typeface="+mj-lt"/>
              <a:buAutoNum type="arabicPeriod"/>
            </a:pPr>
            <a:r>
              <a:rPr lang="en-US" sz="1200" dirty="0"/>
              <a:t> </a:t>
            </a:r>
            <a:endParaRPr lang="en-US" sz="1800" dirty="0"/>
          </a:p>
          <a:p>
            <a:pPr>
              <a:spcAft>
                <a:spcPts val="0"/>
              </a:spcAft>
            </a:pPr>
            <a:r>
              <a:rPr lang="en-US" sz="1400" dirty="0" err="1">
                <a:solidFill>
                  <a:schemeClr val="tx1"/>
                </a:solidFill>
              </a:rPr>
              <a:t>DegreeWorks</a:t>
            </a:r>
            <a:r>
              <a:rPr lang="en-US" sz="1400" dirty="0">
                <a:solidFill>
                  <a:schemeClr val="tx1"/>
                </a:solidFill>
              </a:rPr>
              <a:t> will track the academic progress and list all of the courses students need to complete their program and graduate. </a:t>
            </a:r>
          </a:p>
          <a:p>
            <a:pPr marL="114300" indent="0">
              <a:spcAft>
                <a:spcPts val="0"/>
              </a:spcAft>
              <a:buNone/>
            </a:pPr>
            <a:endParaRPr lang="en-US" sz="600" dirty="0">
              <a:solidFill>
                <a:schemeClr val="tx1"/>
              </a:solidFill>
            </a:endParaRPr>
          </a:p>
          <a:p>
            <a:pPr>
              <a:spcAft>
                <a:spcPts val="0"/>
              </a:spcAft>
            </a:pPr>
            <a:r>
              <a:rPr lang="en-US" sz="1400" dirty="0">
                <a:solidFill>
                  <a:schemeClr val="tx1"/>
                </a:solidFill>
              </a:rPr>
              <a:t>On </a:t>
            </a:r>
            <a:r>
              <a:rPr lang="en-US" sz="1400" dirty="0" err="1">
                <a:solidFill>
                  <a:schemeClr val="tx1"/>
                </a:solidFill>
              </a:rPr>
              <a:t>DegreeWorks</a:t>
            </a:r>
            <a:r>
              <a:rPr lang="en-US" sz="1400" dirty="0">
                <a:solidFill>
                  <a:schemeClr val="tx1"/>
                </a:solidFill>
              </a:rPr>
              <a:t> students can click on the </a:t>
            </a:r>
            <a:r>
              <a:rPr lang="en-US" sz="1400" dirty="0">
                <a:solidFill>
                  <a:schemeClr val="accent1">
                    <a:lumMod val="75000"/>
                  </a:schemeClr>
                </a:solidFill>
              </a:rPr>
              <a:t>blue hyperlink </a:t>
            </a:r>
            <a:r>
              <a:rPr lang="en-US" sz="1400" dirty="0">
                <a:solidFill>
                  <a:schemeClr val="tx1"/>
                </a:solidFill>
              </a:rPr>
              <a:t>of select courses to view the description, section availability and any prerequisites needed for that course. </a:t>
            </a:r>
          </a:p>
          <a:p>
            <a:pPr>
              <a:spcAft>
                <a:spcPts val="0"/>
              </a:spcAft>
            </a:pPr>
            <a:endParaRPr lang="en-US" sz="800" dirty="0">
              <a:solidFill>
                <a:schemeClr val="tx1"/>
              </a:solidFill>
            </a:endParaRPr>
          </a:p>
          <a:p>
            <a:pPr>
              <a:spcAft>
                <a:spcPts val="0"/>
              </a:spcAft>
            </a:pPr>
            <a:r>
              <a:rPr lang="en-US" sz="1400" dirty="0">
                <a:solidFill>
                  <a:schemeClr val="tx1"/>
                </a:solidFill>
              </a:rPr>
              <a:t>For example, if students click on the link for “Math 102” they will see the class description and that the minimum grade needed to take the class is a D in Math 100 or Math 101. </a:t>
            </a:r>
          </a:p>
          <a:p>
            <a:pPr marL="114300" indent="0">
              <a:spcAft>
                <a:spcPts val="0"/>
              </a:spcAft>
              <a:buNone/>
            </a:pPr>
            <a:endParaRPr lang="en-US" sz="800" dirty="0">
              <a:solidFill>
                <a:schemeClr val="tx1"/>
              </a:solidFill>
            </a:endParaRPr>
          </a:p>
          <a:p>
            <a:pPr>
              <a:spcAft>
                <a:spcPts val="0"/>
              </a:spcAft>
            </a:pPr>
            <a:r>
              <a:rPr lang="en-US" sz="1400" dirty="0" err="1">
                <a:solidFill>
                  <a:schemeClr val="tx1"/>
                </a:solidFill>
              </a:rPr>
              <a:t>DegreeWorks</a:t>
            </a:r>
            <a:r>
              <a:rPr lang="en-US" sz="1400" dirty="0">
                <a:solidFill>
                  <a:schemeClr val="tx1"/>
                </a:solidFill>
              </a:rPr>
              <a:t> includes Class History, how transfer credits are applied and a planning worksheet where students and advisors can create potential class plans for future semesters. </a:t>
            </a:r>
          </a:p>
          <a:p>
            <a:pPr marL="114300" indent="0">
              <a:spcAft>
                <a:spcPts val="0"/>
              </a:spcAft>
              <a:buNone/>
            </a:pPr>
            <a:endParaRPr lang="en-US" sz="800" dirty="0">
              <a:solidFill>
                <a:schemeClr val="tx1"/>
              </a:solidFill>
            </a:endParaRPr>
          </a:p>
          <a:p>
            <a:pPr>
              <a:spcAft>
                <a:spcPts val="0"/>
              </a:spcAft>
            </a:pPr>
            <a:r>
              <a:rPr lang="en-US" sz="1400" dirty="0">
                <a:solidFill>
                  <a:schemeClr val="tx1"/>
                </a:solidFill>
              </a:rPr>
              <a:t>Student can also use the </a:t>
            </a:r>
            <a:r>
              <a:rPr lang="en-US" sz="1400" b="1" dirty="0">
                <a:solidFill>
                  <a:schemeClr val="tx1"/>
                </a:solidFill>
              </a:rPr>
              <a:t>“What-If” </a:t>
            </a:r>
            <a:r>
              <a:rPr lang="en-US" sz="1400" dirty="0">
                <a:solidFill>
                  <a:schemeClr val="tx1"/>
                </a:solidFill>
              </a:rPr>
              <a:t>feature on Degreeworks to review what their progress and requirements would be if they changed their major. </a:t>
            </a:r>
          </a:p>
          <a:p>
            <a:pPr>
              <a:spcAft>
                <a:spcPts val="0"/>
              </a:spcAft>
            </a:pPr>
            <a:endParaRPr lang="en-US" sz="600" dirty="0">
              <a:solidFill>
                <a:schemeClr val="tx1"/>
              </a:solidFill>
            </a:endParaRPr>
          </a:p>
          <a:p>
            <a:pPr>
              <a:spcAft>
                <a:spcPts val="0"/>
              </a:spcAft>
            </a:pPr>
            <a:r>
              <a:rPr lang="en-US" sz="1400" dirty="0" err="1">
                <a:solidFill>
                  <a:schemeClr val="tx1"/>
                </a:solidFill>
              </a:rPr>
              <a:t>DegreeWorks</a:t>
            </a:r>
            <a:r>
              <a:rPr lang="en-US" sz="1400" dirty="0">
                <a:solidFill>
                  <a:schemeClr val="tx1"/>
                </a:solidFill>
              </a:rPr>
              <a:t> can be accessed through </a:t>
            </a:r>
            <a:r>
              <a:rPr lang="en-US" sz="1400" dirty="0" err="1">
                <a:solidFill>
                  <a:schemeClr val="tx1"/>
                </a:solidFill>
              </a:rPr>
              <a:t>BannerWeb</a:t>
            </a:r>
            <a:r>
              <a:rPr lang="en-US" sz="1400" dirty="0">
                <a:solidFill>
                  <a:schemeClr val="tx1"/>
                </a:solidFill>
              </a:rPr>
              <a:t>.</a:t>
            </a:r>
          </a:p>
          <a:p>
            <a:pPr>
              <a:spcAft>
                <a:spcPts val="0"/>
              </a:spcAft>
            </a:pPr>
            <a:endParaRPr lang="en-US" sz="1400" dirty="0">
              <a:solidFill>
                <a:schemeClr val="tx1"/>
              </a:solidFill>
            </a:endParaRPr>
          </a:p>
          <a:p>
            <a:pPr lvl="1" defTabSz="914400"/>
            <a:endParaRPr lang="en-US" sz="1200" dirty="0"/>
          </a:p>
        </p:txBody>
      </p:sp>
    </p:spTree>
    <p:extLst>
      <p:ext uri="{BB962C8B-B14F-4D97-AF65-F5344CB8AC3E}">
        <p14:creationId xmlns:p14="http://schemas.microsoft.com/office/powerpoint/2010/main" val="99434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2078F1C5-5EBF-1F46-BDD7-B8D72296DAC0}"/>
              </a:ext>
            </a:extLst>
          </p:cNvPr>
          <p:cNvSpPr>
            <a:spLocks noGrp="1"/>
          </p:cNvSpPr>
          <p:nvPr>
            <p:ph idx="1"/>
          </p:nvPr>
        </p:nvSpPr>
        <p:spPr>
          <a:xfrm>
            <a:off x="177800" y="669303"/>
            <a:ext cx="8648700" cy="3845041"/>
          </a:xfrm>
        </p:spPr>
        <p:txBody>
          <a:bodyPr/>
          <a:lstStyle/>
          <a:p>
            <a:pPr>
              <a:buClr>
                <a:schemeClr val="bg1"/>
              </a:buClr>
            </a:pPr>
            <a:r>
              <a:rPr lang="en-US" sz="1800" dirty="0"/>
              <a:t>You will be assigned a First-Year Advisor</a:t>
            </a:r>
          </a:p>
          <a:p>
            <a:pPr marL="754063" lvl="1" indent="-342900">
              <a:buClr>
                <a:schemeClr val="bg1"/>
              </a:buClr>
              <a:buFont typeface="Arial" panose="020B0604020202020204" pitchFamily="34" charset="0"/>
              <a:buChar char="•"/>
            </a:pPr>
            <a:r>
              <a:rPr lang="en-US" sz="1800" dirty="0"/>
              <a:t>Advisors are both faculty members and academic advisors.</a:t>
            </a:r>
          </a:p>
          <a:p>
            <a:pPr marL="754063" lvl="1" indent="-342900">
              <a:buClr>
                <a:schemeClr val="bg1"/>
              </a:buClr>
              <a:buFont typeface="Arial" panose="020B0604020202020204" pitchFamily="34" charset="0"/>
              <a:buChar char="•"/>
            </a:pPr>
            <a:r>
              <a:rPr lang="en-US" sz="1800" dirty="0"/>
              <a:t>Advisors are assigned by major and are proactive in outreach to students.</a:t>
            </a:r>
          </a:p>
          <a:p>
            <a:pPr marL="754063" lvl="1" indent="-342900">
              <a:buClr>
                <a:schemeClr val="bg1"/>
              </a:buClr>
              <a:buFont typeface="Arial" panose="020B0604020202020204" pitchFamily="34" charset="0"/>
              <a:buChar char="•"/>
            </a:pPr>
            <a:r>
              <a:rPr lang="en-US" sz="1800" dirty="0"/>
              <a:t>Student begin immediately with a professional contact in their area of interest.</a:t>
            </a:r>
          </a:p>
          <a:p>
            <a:pPr marL="754063" lvl="1" indent="-342900">
              <a:buClr>
                <a:schemeClr val="bg1"/>
              </a:buClr>
              <a:buFont typeface="Arial" panose="020B0604020202020204" pitchFamily="34" charset="0"/>
              <a:buChar char="•"/>
            </a:pPr>
            <a:r>
              <a:rPr lang="en-US" sz="1800" dirty="0"/>
              <a:t>Advisors guide students in course planning, goal setting, and making responsible choices for their academic careers.</a:t>
            </a:r>
          </a:p>
          <a:p>
            <a:pPr>
              <a:buClr>
                <a:schemeClr val="bg1"/>
              </a:buClr>
            </a:pPr>
            <a:r>
              <a:rPr lang="en-US" sz="1800" dirty="0"/>
              <a:t>Drop/Add</a:t>
            </a:r>
          </a:p>
          <a:p>
            <a:pPr marL="754063" lvl="1" indent="-342900">
              <a:buClr>
                <a:schemeClr val="bg1"/>
              </a:buClr>
              <a:buFont typeface="Arial" panose="020B0604020202020204" pitchFamily="34" charset="0"/>
              <a:buChar char="•"/>
            </a:pPr>
            <a:r>
              <a:rPr lang="en-US" sz="1800" dirty="0"/>
              <a:t>Advisors assist students with dropping courses and adding them, especially in the first semester when the advisor’s signature is required to make changes.</a:t>
            </a:r>
          </a:p>
          <a:p>
            <a:pPr marL="754063" lvl="1" indent="-342900">
              <a:buClr>
                <a:schemeClr val="bg1"/>
              </a:buClr>
              <a:buFont typeface="Arial" panose="020B0604020202020204" pitchFamily="34" charset="0"/>
              <a:buChar char="•"/>
            </a:pPr>
            <a:r>
              <a:rPr lang="en-US" sz="1800" dirty="0"/>
              <a:t>Students can speak with their advisor about schedule changes.</a:t>
            </a:r>
          </a:p>
          <a:p>
            <a:pPr>
              <a:buClr>
                <a:schemeClr val="bg1"/>
              </a:buClr>
            </a:pPr>
            <a:endParaRPr lang="en-US" sz="1600" dirty="0"/>
          </a:p>
          <a:p>
            <a:pPr lvl="1">
              <a:buClr>
                <a:schemeClr val="bg1"/>
              </a:buClr>
            </a:pPr>
            <a:endParaRPr lang="en-US" sz="1600" dirty="0"/>
          </a:p>
          <a:p>
            <a:endParaRPr lang="en-US" sz="2000" dirty="0"/>
          </a:p>
        </p:txBody>
      </p:sp>
      <p:sp>
        <p:nvSpPr>
          <p:cNvPr id="9" name="Title 2">
            <a:extLst>
              <a:ext uri="{FF2B5EF4-FFF2-40B4-BE49-F238E27FC236}">
                <a16:creationId xmlns:a16="http://schemas.microsoft.com/office/drawing/2014/main" id="{6E150CF4-C533-6642-8B83-258094AAB934}"/>
              </a:ext>
            </a:extLst>
          </p:cNvPr>
          <p:cNvSpPr>
            <a:spLocks noGrp="1"/>
          </p:cNvSpPr>
          <p:nvPr>
            <p:ph type="title"/>
          </p:nvPr>
        </p:nvSpPr>
        <p:spPr>
          <a:xfrm>
            <a:off x="6682740" y="190501"/>
            <a:ext cx="2004060" cy="304799"/>
          </a:xfrm>
          <a:solidFill>
            <a:srgbClr val="E63E30"/>
          </a:solidFill>
        </p:spPr>
        <p:txBody>
          <a:bodyPr lIns="0" tIns="9144" rIns="45720" bIns="0" anchor="t" anchorCtr="0">
            <a:normAutofit/>
          </a:bodyPr>
          <a:lstStyle/>
          <a:p>
            <a:pPr algn="r"/>
            <a:r>
              <a:rPr lang="en-US" sz="1600" dirty="0"/>
              <a:t>FIRST-YEAR ADVISING</a:t>
            </a:r>
          </a:p>
        </p:txBody>
      </p:sp>
    </p:spTree>
    <p:extLst>
      <p:ext uri="{BB962C8B-B14F-4D97-AF65-F5344CB8AC3E}">
        <p14:creationId xmlns:p14="http://schemas.microsoft.com/office/powerpoint/2010/main" val="146147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2078F1C5-5EBF-1F46-BDD7-B8D72296DAC0}"/>
              </a:ext>
            </a:extLst>
          </p:cNvPr>
          <p:cNvSpPr>
            <a:spLocks noGrp="1"/>
          </p:cNvSpPr>
          <p:nvPr>
            <p:ph idx="1"/>
          </p:nvPr>
        </p:nvSpPr>
        <p:spPr>
          <a:xfrm>
            <a:off x="177800" y="669303"/>
            <a:ext cx="8648700" cy="3845041"/>
          </a:xfrm>
        </p:spPr>
        <p:txBody>
          <a:bodyPr/>
          <a:lstStyle/>
          <a:p>
            <a:pPr>
              <a:buClr>
                <a:schemeClr val="bg1"/>
              </a:buClr>
            </a:pPr>
            <a:r>
              <a:rPr lang="en-US" sz="1800" dirty="0"/>
              <a:t>Starfish</a:t>
            </a:r>
          </a:p>
          <a:p>
            <a:pPr marL="754063" lvl="1" indent="-342900">
              <a:buClr>
                <a:schemeClr val="bg1"/>
              </a:buClr>
              <a:buFont typeface="Arial" panose="020B0604020202020204" pitchFamily="34" charset="0"/>
              <a:buChar char="•"/>
            </a:pPr>
            <a:r>
              <a:rPr lang="en-US" sz="1800" dirty="0"/>
              <a:t>Starfish assists with the adjustment to college– it is a way for your faculty to let you know if they have concerns about your progress in your courses or give you kudos when you are succeeding.</a:t>
            </a:r>
          </a:p>
          <a:p>
            <a:pPr marL="754063" lvl="1" indent="-342900">
              <a:buClr>
                <a:schemeClr val="bg1"/>
              </a:buClr>
              <a:buFont typeface="Arial" panose="020B0604020202020204" pitchFamily="34" charset="0"/>
              <a:buChar char="•"/>
            </a:pPr>
            <a:r>
              <a:rPr lang="en-US" sz="1800" dirty="0"/>
              <a:t>Advisors utilize the Starfish early alert/kudos system.</a:t>
            </a:r>
          </a:p>
          <a:p>
            <a:pPr marL="754063" lvl="1" indent="-342900">
              <a:buClr>
                <a:schemeClr val="bg1"/>
              </a:buClr>
              <a:buFont typeface="Arial" panose="020B0604020202020204" pitchFamily="34" charset="0"/>
              <a:buChar char="•"/>
            </a:pPr>
            <a:endParaRPr lang="en-US" sz="1050" dirty="0"/>
          </a:p>
          <a:p>
            <a:pPr marL="114300" marR="0" lvl="0" indent="0" algn="l" defTabSz="914400" rtl="0" eaLnBrk="0" fontAlgn="base" latinLnBrk="0" hangingPunct="0">
              <a:lnSpc>
                <a:spcPct val="100000"/>
              </a:lnSpc>
              <a:spcBef>
                <a:spcPct val="20000"/>
              </a:spcBef>
              <a:spcAft>
                <a:spcPct val="0"/>
              </a:spcAft>
              <a:buClr>
                <a:prstClr val="white"/>
              </a:buClr>
              <a:buSzTx/>
              <a:buFontTx/>
              <a:buNone/>
              <a:tabLst/>
              <a:defRPr/>
            </a:pPr>
            <a:r>
              <a:rPr lang="en-US" sz="1800" dirty="0">
                <a:latin typeface="Trebuchet MS"/>
              </a:rPr>
              <a:t>Jefferson Student Portal</a:t>
            </a:r>
            <a:endParaRPr kumimoji="0" lang="en-US" sz="1800" b="0" i="0" u="none" strike="noStrike" kern="1200" cap="none" spc="0" normalizeH="0" baseline="0" noProof="0" dirty="0">
              <a:ln>
                <a:noFill/>
              </a:ln>
              <a:solidFill>
                <a:srgbClr val="152456"/>
              </a:solidFill>
              <a:effectLst/>
              <a:uLnTx/>
              <a:uFillTx/>
              <a:latin typeface="Trebuchet MS"/>
              <a:ea typeface="ＭＳ Ｐゴシック" charset="0"/>
            </a:endParaRPr>
          </a:p>
          <a:p>
            <a:pPr marL="754063" lvl="1" indent="-342900">
              <a:buClr>
                <a:schemeClr val="bg1"/>
              </a:buClr>
              <a:buFont typeface="Arial" panose="020B0604020202020204" pitchFamily="34" charset="0"/>
              <a:buChar char="•"/>
            </a:pPr>
            <a:r>
              <a:rPr lang="en-US" sz="1800" dirty="0"/>
              <a:t>Access student resources such as: email account, financial aid, account balance, schedule and information for University offices.</a:t>
            </a:r>
          </a:p>
          <a:p>
            <a:pPr marL="754063" lvl="1" indent="-342900">
              <a:buClr>
                <a:schemeClr val="bg1"/>
              </a:buClr>
              <a:buFont typeface="Arial" panose="020B0604020202020204" pitchFamily="34" charset="0"/>
              <a:buChar char="•"/>
            </a:pPr>
            <a:r>
              <a:rPr lang="en-US" sz="1800" dirty="0"/>
              <a:t>Login with your Jefferson Campus Key and password.</a:t>
            </a:r>
          </a:p>
          <a:p>
            <a:pPr marL="754063" lvl="1" indent="-342900">
              <a:buClr>
                <a:schemeClr val="bg1"/>
              </a:buClr>
              <a:buFont typeface="Arial" panose="020B0604020202020204" pitchFamily="34" charset="0"/>
              <a:buChar char="•"/>
            </a:pPr>
            <a:r>
              <a:rPr lang="en-US" sz="1800" dirty="0"/>
              <a:t>There is an </a:t>
            </a:r>
            <a:r>
              <a:rPr lang="en-US" sz="1800" dirty="0">
                <a:solidFill>
                  <a:srgbClr val="FF0000"/>
                </a:solidFill>
              </a:rPr>
              <a:t>app available </a:t>
            </a:r>
            <a:r>
              <a:rPr lang="en-US" sz="1800" dirty="0"/>
              <a:t>on the Apple Store and Google Play as “Jefferson Student Portal” </a:t>
            </a:r>
          </a:p>
          <a:p>
            <a:pPr marL="754063" lvl="1" indent="-342900">
              <a:buClr>
                <a:schemeClr val="bg1"/>
              </a:buClr>
              <a:buFont typeface="Arial" panose="020B0604020202020204" pitchFamily="34" charset="0"/>
              <a:buChar char="•"/>
            </a:pPr>
            <a:r>
              <a:rPr lang="en-US" sz="1800" dirty="0"/>
              <a:t>More info at studentportal.jefferson.edu</a:t>
            </a:r>
            <a:endParaRPr lang="en-US" sz="1400" dirty="0"/>
          </a:p>
          <a:p>
            <a:pPr>
              <a:buClr>
                <a:schemeClr val="bg1"/>
              </a:buClr>
            </a:pPr>
            <a:endParaRPr lang="en-US" sz="1600" dirty="0"/>
          </a:p>
          <a:p>
            <a:pPr lvl="1">
              <a:buClr>
                <a:schemeClr val="bg1"/>
              </a:buClr>
            </a:pPr>
            <a:endParaRPr lang="en-US" sz="1600" dirty="0"/>
          </a:p>
          <a:p>
            <a:endParaRPr lang="en-US" sz="2000" dirty="0"/>
          </a:p>
        </p:txBody>
      </p:sp>
      <p:sp>
        <p:nvSpPr>
          <p:cNvPr id="9" name="Title 2">
            <a:extLst>
              <a:ext uri="{FF2B5EF4-FFF2-40B4-BE49-F238E27FC236}">
                <a16:creationId xmlns:a16="http://schemas.microsoft.com/office/drawing/2014/main" id="{6E150CF4-C533-6642-8B83-258094AAB934}"/>
              </a:ext>
            </a:extLst>
          </p:cNvPr>
          <p:cNvSpPr>
            <a:spLocks noGrp="1"/>
          </p:cNvSpPr>
          <p:nvPr>
            <p:ph type="title"/>
          </p:nvPr>
        </p:nvSpPr>
        <p:spPr>
          <a:xfrm>
            <a:off x="6682740" y="190501"/>
            <a:ext cx="2004060" cy="304799"/>
          </a:xfrm>
          <a:solidFill>
            <a:srgbClr val="E63E30"/>
          </a:solidFill>
        </p:spPr>
        <p:txBody>
          <a:bodyPr lIns="0" tIns="9144" rIns="45720" bIns="0" anchor="t" anchorCtr="0">
            <a:normAutofit/>
          </a:bodyPr>
          <a:lstStyle/>
          <a:p>
            <a:pPr algn="r"/>
            <a:r>
              <a:rPr lang="en-US" sz="1600" dirty="0"/>
              <a:t>FIRST-YEAR ADVISING</a:t>
            </a:r>
          </a:p>
        </p:txBody>
      </p:sp>
    </p:spTree>
    <p:extLst>
      <p:ext uri="{BB962C8B-B14F-4D97-AF65-F5344CB8AC3E}">
        <p14:creationId xmlns:p14="http://schemas.microsoft.com/office/powerpoint/2010/main" val="3303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6E168-AEAA-4916-B7E8-D5EF94BDD608}"/>
              </a:ext>
            </a:extLst>
          </p:cNvPr>
          <p:cNvSpPr>
            <a:spLocks noGrp="1"/>
          </p:cNvSpPr>
          <p:nvPr>
            <p:ph idx="1"/>
          </p:nvPr>
        </p:nvSpPr>
        <p:spPr>
          <a:xfrm>
            <a:off x="347472" y="678180"/>
            <a:ext cx="8339328" cy="3916679"/>
          </a:xfrm>
        </p:spPr>
        <p:txBody>
          <a:bodyPr numCol="2"/>
          <a:lstStyle/>
          <a:p>
            <a:pPr marL="114300" indent="0">
              <a:spcAft>
                <a:spcPts val="0"/>
              </a:spcAft>
              <a:buNone/>
            </a:pPr>
            <a:r>
              <a:rPr lang="en-US" dirty="0"/>
              <a:t>Writing</a:t>
            </a:r>
          </a:p>
          <a:p>
            <a:pPr>
              <a:spcAft>
                <a:spcPts val="0"/>
              </a:spcAft>
            </a:pPr>
            <a:r>
              <a:rPr lang="en-US" sz="1400" dirty="0"/>
              <a:t>Professional Writing Tutors are available for 1:1 appointments</a:t>
            </a:r>
          </a:p>
          <a:p>
            <a:pPr>
              <a:spcAft>
                <a:spcPts val="0"/>
              </a:spcAft>
            </a:pPr>
            <a:r>
              <a:rPr lang="en-US" sz="1400" dirty="0"/>
              <a:t>Workshops are also frequently offered for students</a:t>
            </a:r>
          </a:p>
          <a:p>
            <a:pPr lvl="1">
              <a:spcAft>
                <a:spcPts val="0"/>
              </a:spcAft>
            </a:pPr>
            <a:r>
              <a:rPr lang="en-US" sz="1100" dirty="0">
                <a:solidFill>
                  <a:schemeClr val="accent1">
                    <a:lumMod val="75000"/>
                  </a:schemeClr>
                </a:solidFill>
              </a:rPr>
              <a:t>Workshop topics include: Navigating Tech Systems, Avoiding Plagiarism, Paraphrasing and Research Strategies, and Active Reading for Writing Purposes</a:t>
            </a:r>
          </a:p>
          <a:p>
            <a:pPr marL="114300" indent="0">
              <a:spcAft>
                <a:spcPts val="0"/>
              </a:spcAft>
              <a:buNone/>
            </a:pPr>
            <a:endParaRPr lang="en-US" sz="800" dirty="0"/>
          </a:p>
          <a:p>
            <a:pPr marL="114300" indent="0">
              <a:spcAft>
                <a:spcPts val="0"/>
              </a:spcAft>
              <a:buNone/>
            </a:pPr>
            <a:r>
              <a:rPr lang="en-US" dirty="0"/>
              <a:t>Math</a:t>
            </a:r>
          </a:p>
          <a:p>
            <a:pPr>
              <a:spcAft>
                <a:spcPts val="0"/>
              </a:spcAft>
            </a:pPr>
            <a:r>
              <a:rPr lang="en-US" sz="1400" dirty="0"/>
              <a:t>Professional and Peer Tutors available for 1:1 appointments</a:t>
            </a:r>
          </a:p>
          <a:p>
            <a:pPr>
              <a:spcAft>
                <a:spcPts val="0"/>
              </a:spcAft>
            </a:pPr>
            <a:r>
              <a:rPr lang="en-US" sz="1400" dirty="0"/>
              <a:t>Study Groups and Professional Drop-in Tutoring available for all math courses</a:t>
            </a:r>
          </a:p>
          <a:p>
            <a:pPr>
              <a:spcAft>
                <a:spcPts val="0"/>
              </a:spcAft>
            </a:pPr>
            <a:endParaRPr lang="en-US" sz="1400" dirty="0"/>
          </a:p>
          <a:p>
            <a:pPr marL="114300" indent="0">
              <a:spcAft>
                <a:spcPts val="0"/>
              </a:spcAft>
              <a:buNone/>
            </a:pPr>
            <a:endParaRPr lang="en-US" sz="1200" dirty="0"/>
          </a:p>
          <a:p>
            <a:pPr marL="114300" indent="0">
              <a:spcAft>
                <a:spcPts val="0"/>
              </a:spcAft>
              <a:buNone/>
            </a:pPr>
            <a:r>
              <a:rPr lang="en-US" dirty="0"/>
              <a:t>Content Areas</a:t>
            </a:r>
          </a:p>
          <a:p>
            <a:pPr>
              <a:spcAft>
                <a:spcPts val="0"/>
              </a:spcAft>
            </a:pPr>
            <a:r>
              <a:rPr lang="en-US" sz="1400" dirty="0"/>
              <a:t>Peer and Professional Tutors available for the majority of subjects</a:t>
            </a:r>
          </a:p>
          <a:p>
            <a:pPr marL="114300" indent="0">
              <a:buNone/>
            </a:pPr>
            <a:endParaRPr lang="en-US" sz="800" dirty="0"/>
          </a:p>
          <a:p>
            <a:pPr marL="114300" indent="0">
              <a:spcAft>
                <a:spcPts val="0"/>
              </a:spcAft>
              <a:buNone/>
            </a:pPr>
            <a:r>
              <a:rPr lang="en-US" dirty="0"/>
              <a:t>Academic Success Strategies</a:t>
            </a:r>
          </a:p>
          <a:p>
            <a:pPr>
              <a:spcAft>
                <a:spcPts val="0"/>
              </a:spcAft>
            </a:pPr>
            <a:r>
              <a:rPr lang="en-US" sz="1400" dirty="0"/>
              <a:t>1:1 tutoring and workshops are available to build learning skills</a:t>
            </a:r>
          </a:p>
          <a:p>
            <a:pPr lvl="1">
              <a:spcAft>
                <a:spcPts val="0"/>
              </a:spcAft>
            </a:pPr>
            <a:r>
              <a:rPr lang="en-US" sz="1100" dirty="0">
                <a:solidFill>
                  <a:schemeClr val="accent1">
                    <a:lumMod val="75000"/>
                  </a:schemeClr>
                </a:solidFill>
              </a:rPr>
              <a:t>Workshop topics include: Time Management, Study Skills, Organizational Skills, Note Taking, Reading Strategies and more!</a:t>
            </a:r>
          </a:p>
          <a:p>
            <a:pPr>
              <a:spcAft>
                <a:spcPts val="0"/>
              </a:spcAft>
            </a:pPr>
            <a:r>
              <a:rPr lang="en-US" sz="1400" dirty="0"/>
              <a:t>Tutoring is available throughout your entire academic career at Jefferson.  For more information, please visit: </a:t>
            </a:r>
            <a:r>
              <a:rPr lang="en-US" sz="1400" i="1" dirty="0">
                <a:solidFill>
                  <a:schemeClr val="tx1"/>
                </a:solidFill>
                <a:hlinkClick r:id="rId2">
                  <a:extLst>
                    <a:ext uri="{A12FA001-AC4F-418D-AE19-62706E023703}">
                      <ahyp:hlinkClr xmlns:ahyp="http://schemas.microsoft.com/office/drawing/2018/hyperlinkcolor" val="tx"/>
                    </a:ext>
                  </a:extLst>
                </a:hlinkClick>
              </a:rPr>
              <a:t>http://www.eastfalls.jefferson.edu/successcenter/index.html</a:t>
            </a:r>
            <a:endParaRPr lang="en-US" sz="1400" i="1" dirty="0">
              <a:solidFill>
                <a:schemeClr val="tx1"/>
              </a:solidFill>
            </a:endParaRPr>
          </a:p>
        </p:txBody>
      </p:sp>
      <p:sp>
        <p:nvSpPr>
          <p:cNvPr id="6" name="Title 2">
            <a:extLst>
              <a:ext uri="{FF2B5EF4-FFF2-40B4-BE49-F238E27FC236}">
                <a16:creationId xmlns:a16="http://schemas.microsoft.com/office/drawing/2014/main" id="{904720E9-888E-4F87-961D-4B132AD281AF}"/>
              </a:ext>
            </a:extLst>
          </p:cNvPr>
          <p:cNvSpPr txBox="1">
            <a:spLocks/>
          </p:cNvSpPr>
          <p:nvPr/>
        </p:nvSpPr>
        <p:spPr>
          <a:xfrm>
            <a:off x="6911340" y="177801"/>
            <a:ext cx="1775459" cy="309879"/>
          </a:xfrm>
          <a:prstGeom prst="rect">
            <a:avLst/>
          </a:prstGeom>
          <a:solidFill>
            <a:srgbClr val="E63E30"/>
          </a:solidFill>
        </p:spPr>
        <p:txBody>
          <a:bodyPr vert="horz" lIns="0" tIns="9144" rIns="45720" bIns="0" rtlCol="0" anchor="t" anchorCtr="0">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algn="r" defTabSz="914400"/>
            <a:r>
              <a:rPr lang="en-US" sz="1600" dirty="0">
                <a:solidFill>
                  <a:schemeClr val="bg1"/>
                </a:solidFill>
              </a:rPr>
              <a:t>TUTORING CENTER</a:t>
            </a:r>
          </a:p>
        </p:txBody>
      </p:sp>
    </p:spTree>
    <p:extLst>
      <p:ext uri="{BB962C8B-B14F-4D97-AF65-F5344CB8AC3E}">
        <p14:creationId xmlns:p14="http://schemas.microsoft.com/office/powerpoint/2010/main" val="346139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2078F1C5-5EBF-1F46-BDD7-B8D72296DAC0}"/>
              </a:ext>
            </a:extLst>
          </p:cNvPr>
          <p:cNvSpPr>
            <a:spLocks noGrp="1"/>
          </p:cNvSpPr>
          <p:nvPr>
            <p:ph idx="1"/>
          </p:nvPr>
        </p:nvSpPr>
        <p:spPr>
          <a:xfrm>
            <a:off x="292100" y="669303"/>
            <a:ext cx="8559800" cy="4006392"/>
          </a:xfrm>
        </p:spPr>
        <p:txBody>
          <a:bodyPr numCol="2"/>
          <a:lstStyle/>
          <a:p>
            <a:pPr>
              <a:buClr>
                <a:schemeClr val="bg1"/>
              </a:buClr>
            </a:pPr>
            <a:r>
              <a:rPr lang="en-US" sz="1800" dirty="0"/>
              <a:t>Student Accommodations:</a:t>
            </a:r>
          </a:p>
          <a:p>
            <a:pPr marL="754063" lvl="1" indent="-342900">
              <a:buClr>
                <a:schemeClr val="bg1"/>
              </a:buClr>
              <a:buFont typeface="Arial" panose="020B0604020202020204" pitchFamily="34" charset="0"/>
              <a:buChar char="•"/>
            </a:pPr>
            <a:r>
              <a:rPr lang="en-US" sz="1600" dirty="0"/>
              <a:t>Register with the Office of Accessibility Services if eligible</a:t>
            </a:r>
          </a:p>
          <a:p>
            <a:pPr marL="754063" lvl="1" indent="-342900">
              <a:buClr>
                <a:schemeClr val="bg1"/>
              </a:buClr>
              <a:buFont typeface="Arial" panose="020B0604020202020204" pitchFamily="34" charset="0"/>
              <a:buChar char="•"/>
            </a:pPr>
            <a:r>
              <a:rPr lang="en-US" sz="1600" dirty="0">
                <a:hlinkClick r:id="rId2">
                  <a:extLst>
                    <a:ext uri="{A12FA001-AC4F-418D-AE19-62706E023703}">
                      <ahyp:hlinkClr xmlns:ahyp="http://schemas.microsoft.com/office/drawing/2018/hyperlinkcolor" val="tx"/>
                    </a:ext>
                  </a:extLst>
                </a:hlinkClick>
              </a:rPr>
              <a:t>https://www.jefferson.edu/east-falls/student-accessibility-services.html</a:t>
            </a:r>
            <a:r>
              <a:rPr lang="en-US" sz="1600" dirty="0"/>
              <a:t> </a:t>
            </a:r>
          </a:p>
          <a:p>
            <a:pPr lvl="1">
              <a:buClr>
                <a:schemeClr val="bg1"/>
              </a:buClr>
            </a:pPr>
            <a:endParaRPr lang="en-US" sz="1600" dirty="0"/>
          </a:p>
          <a:p>
            <a:pPr>
              <a:buClr>
                <a:schemeClr val="bg1"/>
              </a:buClr>
            </a:pPr>
            <a:r>
              <a:rPr lang="en-US" sz="1800" dirty="0"/>
              <a:t>Student Athletes:</a:t>
            </a:r>
          </a:p>
          <a:p>
            <a:pPr marL="754063" lvl="1" indent="-342900">
              <a:buClr>
                <a:schemeClr val="bg1"/>
              </a:buClr>
              <a:buFont typeface="Arial" panose="020B0604020202020204" pitchFamily="34" charset="0"/>
              <a:buChar char="•"/>
            </a:pPr>
            <a:r>
              <a:rPr lang="en-US" sz="1600" dirty="0"/>
              <a:t>You are expected to give your professors a copy of your athletic schedule to work out any issues in advance.</a:t>
            </a:r>
          </a:p>
          <a:p>
            <a:pPr marL="754063" lvl="1" indent="-342900">
              <a:buClr>
                <a:schemeClr val="bg1"/>
              </a:buClr>
              <a:buFont typeface="Arial" panose="020B0604020202020204" pitchFamily="34" charset="0"/>
              <a:buChar char="•"/>
            </a:pPr>
            <a:r>
              <a:rPr lang="en-US" sz="1600" dirty="0"/>
              <a:t>Never miss a class for practice!</a:t>
            </a:r>
            <a:endParaRPr lang="en-US" sz="1000" dirty="0"/>
          </a:p>
          <a:p>
            <a:pPr marL="754063" lvl="1" indent="-342900">
              <a:buClr>
                <a:schemeClr val="bg1"/>
              </a:buClr>
              <a:buFont typeface="Arial" panose="020B0604020202020204" pitchFamily="34" charset="0"/>
              <a:buChar char="•"/>
            </a:pPr>
            <a:endParaRPr lang="en-US" sz="1000" dirty="0"/>
          </a:p>
          <a:p>
            <a:pPr marL="754063" lvl="1" indent="-342900">
              <a:buClr>
                <a:schemeClr val="bg1"/>
              </a:buClr>
              <a:buFont typeface="Arial" panose="020B0604020202020204" pitchFamily="34" charset="0"/>
              <a:buChar char="•"/>
            </a:pPr>
            <a:endParaRPr lang="en-US" sz="1000" dirty="0"/>
          </a:p>
          <a:p>
            <a:pPr marL="754063" lvl="1" indent="-342900">
              <a:buClr>
                <a:schemeClr val="bg1"/>
              </a:buClr>
              <a:buFont typeface="Arial" panose="020B0604020202020204" pitchFamily="34" charset="0"/>
              <a:buChar char="•"/>
            </a:pPr>
            <a:endParaRPr lang="en-US" sz="1000" dirty="0"/>
          </a:p>
          <a:p>
            <a:pPr>
              <a:buClr>
                <a:schemeClr val="bg1"/>
              </a:buClr>
            </a:pPr>
            <a:r>
              <a:rPr lang="en-US" sz="1800" dirty="0"/>
              <a:t>University Calendar:</a:t>
            </a:r>
          </a:p>
          <a:p>
            <a:pPr marL="754063" lvl="1" indent="-342900">
              <a:buClr>
                <a:schemeClr val="bg1"/>
              </a:buClr>
              <a:buFont typeface="Arial" panose="020B0604020202020204" pitchFamily="34" charset="0"/>
              <a:buChar char="•"/>
            </a:pPr>
            <a:r>
              <a:rPr lang="en-US" sz="1600" dirty="0"/>
              <a:t>Classes begin: </a:t>
            </a:r>
            <a:r>
              <a:rPr lang="en-US" sz="1600" u="sng" dirty="0">
                <a:solidFill>
                  <a:srgbClr val="FF0000"/>
                </a:solidFill>
              </a:rPr>
              <a:t>Wednesday, January 8</a:t>
            </a:r>
            <a:endParaRPr lang="en-US" sz="1600" b="1" u="sng" dirty="0">
              <a:solidFill>
                <a:srgbClr val="FF0000"/>
              </a:solidFill>
            </a:endParaRPr>
          </a:p>
          <a:p>
            <a:pPr marL="754063" lvl="1" indent="-342900">
              <a:buClr>
                <a:schemeClr val="bg1"/>
              </a:buClr>
              <a:buFont typeface="Arial" panose="020B0604020202020204" pitchFamily="34" charset="0"/>
              <a:buChar char="•"/>
            </a:pPr>
            <a:r>
              <a:rPr lang="en-US" sz="1600" dirty="0"/>
              <a:t>Last day to ADD: </a:t>
            </a:r>
          </a:p>
          <a:p>
            <a:pPr lvl="1">
              <a:buClr>
                <a:schemeClr val="bg1"/>
              </a:buClr>
            </a:pPr>
            <a:r>
              <a:rPr lang="en-US" sz="1600" dirty="0"/>
              <a:t>	</a:t>
            </a:r>
            <a:r>
              <a:rPr lang="en-US" sz="1600" u="sng" dirty="0">
                <a:solidFill>
                  <a:srgbClr val="FF0000"/>
                </a:solidFill>
              </a:rPr>
              <a:t>Wednesday, January 15</a:t>
            </a:r>
          </a:p>
          <a:p>
            <a:pPr marL="754063" lvl="1" indent="-342900">
              <a:buClr>
                <a:schemeClr val="bg1"/>
              </a:buClr>
              <a:buFont typeface="Arial" panose="020B0604020202020204" pitchFamily="34" charset="0"/>
              <a:buChar char="•"/>
            </a:pPr>
            <a:r>
              <a:rPr lang="en-US" sz="1600" dirty="0"/>
              <a:t>Last day to DROP: </a:t>
            </a:r>
            <a:r>
              <a:rPr lang="en-US" sz="1600" u="sng" dirty="0">
                <a:solidFill>
                  <a:srgbClr val="FF0000"/>
                </a:solidFill>
              </a:rPr>
              <a:t>Friday, January 17 </a:t>
            </a:r>
          </a:p>
          <a:p>
            <a:pPr marL="754063" lvl="1" indent="-342900">
              <a:buClr>
                <a:schemeClr val="bg1"/>
              </a:buClr>
              <a:buFont typeface="Arial" panose="020B0604020202020204" pitchFamily="34" charset="0"/>
              <a:buChar char="•"/>
            </a:pPr>
            <a:r>
              <a:rPr lang="en-US" sz="1600" dirty="0">
                <a:hlinkClick r:id="rId3">
                  <a:extLst>
                    <a:ext uri="{A12FA001-AC4F-418D-AE19-62706E023703}">
                      <ahyp:hlinkClr xmlns:ahyp="http://schemas.microsoft.com/office/drawing/2018/hyperlinkcolor" val="tx"/>
                    </a:ext>
                  </a:extLst>
                </a:hlinkClick>
              </a:rPr>
              <a:t>http://www.eastfalls.jefferson.edu/registrar/calendar/index.html</a:t>
            </a:r>
            <a:endParaRPr lang="en-US" sz="1600" dirty="0"/>
          </a:p>
          <a:p>
            <a:pPr>
              <a:buClr>
                <a:schemeClr val="bg1"/>
              </a:buClr>
            </a:pPr>
            <a:r>
              <a:rPr lang="en-US" sz="1800" dirty="0"/>
              <a:t>University e-mail:</a:t>
            </a:r>
          </a:p>
          <a:p>
            <a:pPr marL="754063" lvl="1" indent="-342900">
              <a:buClr>
                <a:schemeClr val="bg1"/>
              </a:buClr>
              <a:buFont typeface="Arial" panose="020B0604020202020204" pitchFamily="34" charset="0"/>
              <a:buChar char="•"/>
            </a:pPr>
            <a:r>
              <a:rPr lang="en-US" sz="1600" dirty="0"/>
              <a:t>Begin checking your Jefferson University e-mail.</a:t>
            </a:r>
          </a:p>
          <a:p>
            <a:pPr marL="754063" lvl="1" indent="-342900">
              <a:buClr>
                <a:schemeClr val="bg1"/>
              </a:buClr>
              <a:buFont typeface="Arial" panose="020B0604020202020204" pitchFamily="34" charset="0"/>
              <a:buChar char="•"/>
            </a:pPr>
            <a:r>
              <a:rPr lang="en-US" sz="1600" dirty="0"/>
              <a:t>All communication from Jefferson, including schedule updates, will come through your university email account.</a:t>
            </a:r>
          </a:p>
          <a:p>
            <a:pPr>
              <a:buClr>
                <a:schemeClr val="bg1"/>
              </a:buClr>
            </a:pPr>
            <a:endParaRPr lang="en-US" sz="1800" dirty="0"/>
          </a:p>
        </p:txBody>
      </p:sp>
      <p:sp>
        <p:nvSpPr>
          <p:cNvPr id="9" name="Title 2">
            <a:extLst>
              <a:ext uri="{FF2B5EF4-FFF2-40B4-BE49-F238E27FC236}">
                <a16:creationId xmlns:a16="http://schemas.microsoft.com/office/drawing/2014/main" id="{6E150CF4-C533-6642-8B83-258094AAB934}"/>
              </a:ext>
            </a:extLst>
          </p:cNvPr>
          <p:cNvSpPr>
            <a:spLocks noGrp="1"/>
          </p:cNvSpPr>
          <p:nvPr>
            <p:ph type="title"/>
          </p:nvPr>
        </p:nvSpPr>
        <p:spPr>
          <a:xfrm>
            <a:off x="5867400" y="314529"/>
            <a:ext cx="2819400" cy="314627"/>
          </a:xfrm>
          <a:solidFill>
            <a:srgbClr val="E63E30"/>
          </a:solidFill>
        </p:spPr>
        <p:txBody>
          <a:bodyPr lIns="0" tIns="9144" rIns="45720" bIns="0" anchor="t" anchorCtr="0">
            <a:normAutofit fontScale="90000"/>
          </a:bodyPr>
          <a:lstStyle/>
          <a:p>
            <a:pPr algn="r"/>
            <a:r>
              <a:rPr lang="en-US" sz="1600" dirty="0"/>
              <a:t>IMPORTANT THINGS TO REMEMBER</a:t>
            </a:r>
          </a:p>
        </p:txBody>
      </p:sp>
    </p:spTree>
    <p:extLst>
      <p:ext uri="{BB962C8B-B14F-4D97-AF65-F5344CB8AC3E}">
        <p14:creationId xmlns:p14="http://schemas.microsoft.com/office/powerpoint/2010/main" val="167790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1754A1-05F0-9E47-966F-66DFAA81218C}"/>
              </a:ext>
            </a:extLst>
          </p:cNvPr>
          <p:cNvSpPr>
            <a:spLocks noGrp="1"/>
          </p:cNvSpPr>
          <p:nvPr>
            <p:ph idx="1"/>
          </p:nvPr>
        </p:nvSpPr>
        <p:spPr>
          <a:xfrm>
            <a:off x="347472" y="1333417"/>
            <a:ext cx="8339328" cy="3060277"/>
          </a:xfrm>
        </p:spPr>
        <p:txBody>
          <a:bodyPr numCol="2"/>
          <a:lstStyle/>
          <a:p>
            <a:pPr marL="696913" lvl="1" indent="-285750">
              <a:buClr>
                <a:srgbClr val="FF0000"/>
              </a:buClr>
              <a:buFont typeface="Arial" panose="020B0604020202020204" pitchFamily="34" charset="0"/>
              <a:buChar char="•"/>
            </a:pPr>
            <a:r>
              <a:rPr lang="en-US" sz="1600" dirty="0"/>
              <a:t>Office Description</a:t>
            </a:r>
          </a:p>
          <a:p>
            <a:pPr marL="696913" lvl="1" indent="-285750">
              <a:buClr>
                <a:srgbClr val="FF0000"/>
              </a:buClr>
              <a:buFont typeface="Arial" panose="020B0604020202020204" pitchFamily="34" charset="0"/>
              <a:buChar char="•"/>
            </a:pPr>
            <a:r>
              <a:rPr lang="en-US" sz="1600" dirty="0"/>
              <a:t>Placement Process</a:t>
            </a:r>
          </a:p>
          <a:p>
            <a:pPr marL="1062038" lvl="2" indent="-285750">
              <a:buClr>
                <a:srgbClr val="FF0000"/>
              </a:buClr>
              <a:buFont typeface="Arial" panose="020B0604020202020204" pitchFamily="34" charset="0"/>
              <a:buChar char="•"/>
            </a:pPr>
            <a:r>
              <a:rPr lang="en-US" sz="1400" dirty="0">
                <a:solidFill>
                  <a:srgbClr val="152456"/>
                </a:solidFill>
              </a:rPr>
              <a:t>Writing Placement</a:t>
            </a:r>
          </a:p>
          <a:p>
            <a:pPr marL="1062038" lvl="2" indent="-285750">
              <a:buClr>
                <a:srgbClr val="FF0000"/>
              </a:buClr>
              <a:buFont typeface="Arial" panose="020B0604020202020204" pitchFamily="34" charset="0"/>
              <a:buChar char="•"/>
            </a:pPr>
            <a:r>
              <a:rPr lang="en-US" sz="1400" dirty="0">
                <a:solidFill>
                  <a:srgbClr val="152456"/>
                </a:solidFill>
              </a:rPr>
              <a:t>Math Placement</a:t>
            </a:r>
          </a:p>
          <a:p>
            <a:pPr marL="1062038" lvl="2" indent="-285750">
              <a:buClr>
                <a:srgbClr val="FF0000"/>
              </a:buClr>
              <a:buFont typeface="Arial" panose="020B0604020202020204" pitchFamily="34" charset="0"/>
              <a:buChar char="•"/>
            </a:pPr>
            <a:r>
              <a:rPr lang="en-US" sz="1400" dirty="0">
                <a:solidFill>
                  <a:srgbClr val="152456"/>
                </a:solidFill>
              </a:rPr>
              <a:t>Transfer Credits</a:t>
            </a:r>
          </a:p>
          <a:p>
            <a:pPr marL="696913" lvl="1" indent="-285750">
              <a:buClr>
                <a:srgbClr val="FF0000"/>
              </a:buClr>
              <a:buFont typeface="Arial" panose="020B0604020202020204" pitchFamily="34" charset="0"/>
              <a:buChar char="•"/>
            </a:pPr>
            <a:r>
              <a:rPr lang="en-US" sz="1600" dirty="0"/>
              <a:t>Reading the Schedule</a:t>
            </a:r>
          </a:p>
          <a:p>
            <a:pPr marL="1062038" lvl="2" indent="-285750">
              <a:buClr>
                <a:srgbClr val="FF0000"/>
              </a:buClr>
              <a:buFont typeface="Arial" panose="020B0604020202020204" pitchFamily="34" charset="0"/>
              <a:buChar char="•"/>
            </a:pPr>
            <a:r>
              <a:rPr lang="en-US" sz="1400" dirty="0">
                <a:solidFill>
                  <a:srgbClr val="152456"/>
                </a:solidFill>
              </a:rPr>
              <a:t>Decoding the schedule</a:t>
            </a:r>
          </a:p>
          <a:p>
            <a:pPr marL="1061720" lvl="2" indent="-285750">
              <a:buClr>
                <a:srgbClr val="FF0000"/>
              </a:buClr>
              <a:buFont typeface="Arial" panose="020B0604020202020204" pitchFamily="34" charset="0"/>
              <a:buChar char="•"/>
            </a:pPr>
            <a:r>
              <a:rPr lang="en-US" sz="1400" dirty="0">
                <a:solidFill>
                  <a:srgbClr val="152456"/>
                </a:solidFill>
                <a:ea typeface="ＭＳ Ｐゴシック"/>
              </a:rPr>
              <a:t>Hallmarks and Honors</a:t>
            </a:r>
          </a:p>
          <a:p>
            <a:pPr marL="696913" lvl="1" indent="-285750">
              <a:buClr>
                <a:srgbClr val="FF0000"/>
              </a:buClr>
              <a:buFont typeface="Arial" panose="020B0604020202020204" pitchFamily="34" charset="0"/>
              <a:buChar char="•"/>
            </a:pPr>
            <a:endParaRPr lang="en-US" sz="1600" dirty="0">
              <a:solidFill>
                <a:srgbClr val="FFFFFF"/>
              </a:solidFill>
            </a:endParaRPr>
          </a:p>
          <a:p>
            <a:pPr marL="696913" lvl="1" indent="-285750">
              <a:buClr>
                <a:srgbClr val="FF0000"/>
              </a:buClr>
              <a:buFont typeface="Arial" panose="020B0604020202020204" pitchFamily="34" charset="0"/>
              <a:buChar char="•"/>
            </a:pPr>
            <a:endParaRPr lang="en-US" sz="1600" dirty="0"/>
          </a:p>
          <a:p>
            <a:pPr marL="696913" lvl="1" indent="-285750">
              <a:buClr>
                <a:srgbClr val="FF0000"/>
              </a:buClr>
              <a:buFont typeface="Arial" panose="020B0604020202020204" pitchFamily="34" charset="0"/>
              <a:buChar char="•"/>
            </a:pPr>
            <a:r>
              <a:rPr lang="en-US" sz="1600" dirty="0"/>
              <a:t>Academic Support and Resources</a:t>
            </a:r>
          </a:p>
          <a:p>
            <a:pPr marL="1062038" lvl="2" indent="-285750">
              <a:buClr>
                <a:srgbClr val="FF0000"/>
              </a:buClr>
              <a:buFont typeface="Arial" panose="020B0604020202020204" pitchFamily="34" charset="0"/>
              <a:buChar char="•"/>
            </a:pPr>
            <a:r>
              <a:rPr lang="en-US" sz="1400" dirty="0">
                <a:solidFill>
                  <a:schemeClr val="tx1"/>
                </a:solidFill>
              </a:rPr>
              <a:t>First Year Advising</a:t>
            </a:r>
          </a:p>
          <a:p>
            <a:pPr marL="1062038" lvl="2" indent="-285750">
              <a:buClr>
                <a:srgbClr val="FF0000"/>
              </a:buClr>
              <a:buFont typeface="Arial" panose="020B0604020202020204" pitchFamily="34" charset="0"/>
              <a:buChar char="•"/>
            </a:pPr>
            <a:r>
              <a:rPr lang="en-US" sz="1400" dirty="0" err="1">
                <a:solidFill>
                  <a:schemeClr val="tx1"/>
                </a:solidFill>
              </a:rPr>
              <a:t>DegreeWorks</a:t>
            </a:r>
            <a:endParaRPr lang="en-US" sz="1400" dirty="0">
              <a:solidFill>
                <a:schemeClr val="tx1"/>
              </a:solidFill>
            </a:endParaRPr>
          </a:p>
          <a:p>
            <a:pPr marL="1062038" lvl="2" indent="-285750">
              <a:buClr>
                <a:srgbClr val="FF0000"/>
              </a:buClr>
              <a:buFont typeface="Arial" panose="020B0604020202020204" pitchFamily="34" charset="0"/>
              <a:buChar char="•"/>
            </a:pPr>
            <a:r>
              <a:rPr lang="en-US" sz="1400" dirty="0">
                <a:solidFill>
                  <a:schemeClr val="tx1"/>
                </a:solidFill>
              </a:rPr>
              <a:t>Tutoring Resources</a:t>
            </a:r>
          </a:p>
          <a:p>
            <a:pPr marL="696913" lvl="1" indent="-285750">
              <a:buClr>
                <a:srgbClr val="FF0000"/>
              </a:buClr>
              <a:buFont typeface="Arial" panose="020B0604020202020204" pitchFamily="34" charset="0"/>
              <a:buChar char="•"/>
            </a:pPr>
            <a:r>
              <a:rPr lang="en-US" sz="1600" dirty="0"/>
              <a:t>Important Things to Remember</a:t>
            </a:r>
          </a:p>
          <a:p>
            <a:pPr marL="696913" lvl="1" indent="-285750">
              <a:buClr>
                <a:srgbClr val="FF0000"/>
              </a:buClr>
              <a:buFont typeface="Arial" panose="020B0604020202020204" pitchFamily="34" charset="0"/>
              <a:buChar char="•"/>
            </a:pPr>
            <a:r>
              <a:rPr lang="en-US" sz="1600" dirty="0"/>
              <a:t>Academic Success Center Contact Information</a:t>
            </a:r>
          </a:p>
          <a:p>
            <a:pPr marL="1062038" lvl="2" indent="-285750">
              <a:buClr>
                <a:srgbClr val="FF0000"/>
              </a:buClr>
              <a:buFont typeface="Arial" panose="020B0604020202020204" pitchFamily="34" charset="0"/>
              <a:buChar char="•"/>
            </a:pPr>
            <a:r>
              <a:rPr lang="en-US" sz="1400" dirty="0">
                <a:solidFill>
                  <a:schemeClr val="tx1"/>
                </a:solidFill>
              </a:rPr>
              <a:t>Staff Introductions </a:t>
            </a:r>
          </a:p>
          <a:p>
            <a:endParaRPr lang="en-US" dirty="0"/>
          </a:p>
        </p:txBody>
      </p:sp>
      <p:sp>
        <p:nvSpPr>
          <p:cNvPr id="3" name="Title 2">
            <a:extLst>
              <a:ext uri="{FF2B5EF4-FFF2-40B4-BE49-F238E27FC236}">
                <a16:creationId xmlns:a16="http://schemas.microsoft.com/office/drawing/2014/main" id="{59E89D01-E08F-EA4A-942B-3A4E2CE2BBD7}"/>
              </a:ext>
            </a:extLst>
          </p:cNvPr>
          <p:cNvSpPr>
            <a:spLocks noGrp="1"/>
          </p:cNvSpPr>
          <p:nvPr>
            <p:ph type="title"/>
          </p:nvPr>
        </p:nvSpPr>
        <p:spPr/>
        <p:txBody>
          <a:bodyPr/>
          <a:lstStyle/>
          <a:p>
            <a:r>
              <a:rPr lang="en-US" dirty="0">
                <a:solidFill>
                  <a:srgbClr val="152456"/>
                </a:solidFill>
              </a:rPr>
              <a:t>Academic Success Center</a:t>
            </a:r>
          </a:p>
        </p:txBody>
      </p:sp>
    </p:spTree>
    <p:extLst>
      <p:ext uri="{BB962C8B-B14F-4D97-AF65-F5344CB8AC3E}">
        <p14:creationId xmlns:p14="http://schemas.microsoft.com/office/powerpoint/2010/main" val="79570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76F699-C3F9-412E-ACDD-D3FF8E374D72}"/>
              </a:ext>
            </a:extLst>
          </p:cNvPr>
          <p:cNvSpPr txBox="1">
            <a:spLocks/>
          </p:cNvSpPr>
          <p:nvPr/>
        </p:nvSpPr>
        <p:spPr>
          <a:xfrm>
            <a:off x="1321830" y="3810226"/>
            <a:ext cx="6602969" cy="1401698"/>
          </a:xfrm>
          <a:prstGeom prst="rect">
            <a:avLst/>
          </a:prstGeom>
        </p:spPr>
        <p:txBody>
          <a:bodyPr vert="horz" lIns="91440" tIns="45720" rIns="91440" bIns="45720" rtlCol="0" anchor="t" anchorCtr="0">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defTabSz="914400"/>
            <a:r>
              <a:rPr lang="en-US" sz="1600" dirty="0"/>
              <a:t>Lauren-Elise Kadel</a:t>
            </a:r>
          </a:p>
          <a:p>
            <a:pPr defTabSz="914400"/>
            <a:r>
              <a:rPr lang="en-US" sz="900" dirty="0">
                <a:solidFill>
                  <a:srgbClr val="00B0F0"/>
                </a:solidFill>
              </a:rPr>
              <a:t>ACADEMIC SUCCESS CENTER – REGISTRAR – FINANCIAL AID – STUDENT ACCOUNTS – STUDENT HEALTH – LIBRARY- AND MORE</a:t>
            </a:r>
          </a:p>
        </p:txBody>
      </p:sp>
      <p:sp>
        <p:nvSpPr>
          <p:cNvPr id="7" name="Title 6">
            <a:extLst>
              <a:ext uri="{FF2B5EF4-FFF2-40B4-BE49-F238E27FC236}">
                <a16:creationId xmlns:a16="http://schemas.microsoft.com/office/drawing/2014/main" id="{0ABF5C95-771D-A2B5-0956-3E0B5B598E8F}"/>
              </a:ext>
            </a:extLst>
          </p:cNvPr>
          <p:cNvSpPr>
            <a:spLocks noGrp="1"/>
          </p:cNvSpPr>
          <p:nvPr>
            <p:ph type="ctrTitle"/>
          </p:nvPr>
        </p:nvSpPr>
        <p:spPr/>
        <p:txBody>
          <a:bodyPr/>
          <a:lstStyle/>
          <a:p>
            <a:endParaRPr lang="en-US"/>
          </a:p>
        </p:txBody>
      </p:sp>
      <p:sp>
        <p:nvSpPr>
          <p:cNvPr id="9" name="Subtitle 8">
            <a:extLst>
              <a:ext uri="{FF2B5EF4-FFF2-40B4-BE49-F238E27FC236}">
                <a16:creationId xmlns:a16="http://schemas.microsoft.com/office/drawing/2014/main" id="{FA688CAA-3974-E618-36EB-D556B18D2F5E}"/>
              </a:ext>
            </a:extLst>
          </p:cNvPr>
          <p:cNvSpPr>
            <a:spLocks noGrp="1"/>
          </p:cNvSpPr>
          <p:nvPr>
            <p:ph type="subTitle" idx="1"/>
          </p:nvPr>
        </p:nvSpPr>
        <p:spPr/>
        <p:txBody>
          <a:bodyPr/>
          <a:lstStyle/>
          <a:p>
            <a:endParaRPr lang="en-US"/>
          </a:p>
        </p:txBody>
      </p:sp>
      <p:pic>
        <p:nvPicPr>
          <p:cNvPr id="13" name="Picture 12" descr="A blue and yellow sign&#10;&#10;Description automatically generated">
            <a:extLst>
              <a:ext uri="{FF2B5EF4-FFF2-40B4-BE49-F238E27FC236}">
                <a16:creationId xmlns:a16="http://schemas.microsoft.com/office/drawing/2014/main" id="{1A8F8437-BD68-B16B-AF5D-1883D1B578C1}"/>
              </a:ext>
            </a:extLst>
          </p:cNvPr>
          <p:cNvPicPr>
            <a:picLocks noChangeAspect="1"/>
          </p:cNvPicPr>
          <p:nvPr/>
        </p:nvPicPr>
        <p:blipFill>
          <a:blip r:embed="rId2"/>
          <a:stretch>
            <a:fillRect/>
          </a:stretch>
        </p:blipFill>
        <p:spPr>
          <a:xfrm>
            <a:off x="10097" y="0"/>
            <a:ext cx="9123806" cy="5143500"/>
          </a:xfrm>
          <a:prstGeom prst="rect">
            <a:avLst/>
          </a:prstGeom>
        </p:spPr>
      </p:pic>
    </p:spTree>
    <p:extLst>
      <p:ext uri="{BB962C8B-B14F-4D97-AF65-F5344CB8AC3E}">
        <p14:creationId xmlns:p14="http://schemas.microsoft.com/office/powerpoint/2010/main" val="3416307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F8BAD81-A5C1-4A0B-A2FF-7F9F32DA5AB8}"/>
              </a:ext>
            </a:extLst>
          </p:cNvPr>
          <p:cNvSpPr>
            <a:spLocks noGrp="1"/>
          </p:cNvSpPr>
          <p:nvPr>
            <p:ph sz="half" idx="13"/>
          </p:nvPr>
        </p:nvSpPr>
        <p:spPr>
          <a:xfrm>
            <a:off x="347472" y="1254776"/>
            <a:ext cx="4133087" cy="3490909"/>
          </a:xfrm>
        </p:spPr>
        <p:txBody>
          <a:bodyPr vert="horz" wrap="square" lIns="91440" tIns="45720" rIns="91440" bIns="45720" numCol="1" anchor="t" anchorCtr="0" compatLnSpc="1">
            <a:prstTxWarp prst="textNoShape">
              <a:avLst/>
            </a:prstTxWarp>
            <a:normAutofit/>
          </a:bodyPr>
          <a:lstStyle/>
          <a:p>
            <a:pPr>
              <a:lnSpc>
                <a:spcPct val="90000"/>
              </a:lnSpc>
            </a:pPr>
            <a:r>
              <a:rPr lang="en-US" sz="1600" b="1" dirty="0">
                <a:solidFill>
                  <a:srgbClr val="002060"/>
                </a:solidFill>
              </a:rPr>
              <a:t>TUTORING</a:t>
            </a:r>
            <a:r>
              <a:rPr lang="en-US" sz="1300" dirty="0"/>
              <a:t> </a:t>
            </a:r>
          </a:p>
          <a:p>
            <a:pPr lvl="1">
              <a:lnSpc>
                <a:spcPct val="90000"/>
              </a:lnSpc>
            </a:pPr>
            <a:r>
              <a:rPr lang="en-US" sz="1400" dirty="0">
                <a:solidFill>
                  <a:schemeClr val="accent4">
                    <a:lumMod val="50000"/>
                    <a:lumOff val="50000"/>
                  </a:schemeClr>
                </a:solidFill>
              </a:rPr>
              <a:t>Haggar Hall, 1st floor</a:t>
            </a:r>
          </a:p>
          <a:p>
            <a:pPr lvl="1">
              <a:lnSpc>
                <a:spcPct val="90000"/>
              </a:lnSpc>
            </a:pPr>
            <a:r>
              <a:rPr lang="en-US" sz="1400" dirty="0">
                <a:solidFill>
                  <a:schemeClr val="accent4">
                    <a:lumMod val="50000"/>
                    <a:lumOff val="50000"/>
                  </a:schemeClr>
                </a:solidFill>
              </a:rPr>
              <a:t>Monday – Thursday, 9 a.m. – 8 p.m.</a:t>
            </a:r>
          </a:p>
          <a:p>
            <a:pPr lvl="1">
              <a:lnSpc>
                <a:spcPct val="90000"/>
              </a:lnSpc>
            </a:pPr>
            <a:r>
              <a:rPr lang="en-US" sz="1400" dirty="0">
                <a:solidFill>
                  <a:schemeClr val="accent4">
                    <a:lumMod val="50000"/>
                    <a:lumOff val="50000"/>
                  </a:schemeClr>
                </a:solidFill>
              </a:rPr>
              <a:t>Fridays, 9 a.m. – 5 p.m.</a:t>
            </a:r>
          </a:p>
          <a:p>
            <a:pPr lvl="1">
              <a:lnSpc>
                <a:spcPct val="90000"/>
              </a:lnSpc>
            </a:pPr>
            <a:r>
              <a:rPr lang="en-US" sz="1400" dirty="0">
                <a:solidFill>
                  <a:schemeClr val="accent4">
                    <a:lumMod val="50000"/>
                    <a:lumOff val="50000"/>
                  </a:schemeClr>
                </a:solidFill>
              </a:rPr>
              <a:t>Weekend Hours available</a:t>
            </a:r>
          </a:p>
          <a:p>
            <a:pPr lvl="1">
              <a:lnSpc>
                <a:spcPct val="90000"/>
              </a:lnSpc>
            </a:pPr>
            <a:r>
              <a:rPr lang="en-US" sz="1400" dirty="0">
                <a:solidFill>
                  <a:schemeClr val="accent4">
                    <a:lumMod val="50000"/>
                    <a:lumOff val="50000"/>
                  </a:schemeClr>
                </a:solidFill>
              </a:rPr>
              <a:t>Tutoring begins Week 2 of the semester</a:t>
            </a:r>
          </a:p>
          <a:p>
            <a:pPr lvl="1">
              <a:lnSpc>
                <a:spcPct val="90000"/>
              </a:lnSpc>
            </a:pPr>
            <a:r>
              <a:rPr lang="en-US" sz="1400" dirty="0">
                <a:hlinkClick r:id="rId2"/>
              </a:rPr>
              <a:t>TJU_EF_Tutoring@Jefferson.edu</a:t>
            </a:r>
            <a:endParaRPr lang="en-US" sz="1400" dirty="0"/>
          </a:p>
          <a:p>
            <a:pPr lvl="1">
              <a:lnSpc>
                <a:spcPct val="90000"/>
              </a:lnSpc>
            </a:pPr>
            <a:r>
              <a:rPr lang="en-US" sz="1400" b="1" dirty="0">
                <a:solidFill>
                  <a:schemeClr val="tx1"/>
                </a:solidFill>
              </a:rPr>
              <a:t>215-951-2799</a:t>
            </a:r>
          </a:p>
          <a:p>
            <a:pPr marL="411163" lvl="1" indent="0">
              <a:lnSpc>
                <a:spcPct val="90000"/>
              </a:lnSpc>
              <a:buNone/>
            </a:pPr>
            <a:endParaRPr lang="en-US" sz="1400" b="1" dirty="0">
              <a:solidFill>
                <a:srgbClr val="002060"/>
              </a:solidFill>
            </a:endParaRPr>
          </a:p>
          <a:p>
            <a:pPr>
              <a:lnSpc>
                <a:spcPct val="90000"/>
              </a:lnSpc>
            </a:pPr>
            <a:r>
              <a:rPr lang="en-US" sz="1600" b="1" dirty="0">
                <a:solidFill>
                  <a:srgbClr val="002060"/>
                </a:solidFill>
              </a:rPr>
              <a:t>FIRST YEAR ADVISING</a:t>
            </a:r>
          </a:p>
          <a:p>
            <a:pPr lvl="1">
              <a:lnSpc>
                <a:spcPct val="90000"/>
              </a:lnSpc>
            </a:pPr>
            <a:r>
              <a:rPr lang="en-US" sz="1400" dirty="0">
                <a:solidFill>
                  <a:schemeClr val="accent4">
                    <a:lumMod val="50000"/>
                    <a:lumOff val="50000"/>
                  </a:schemeClr>
                </a:solidFill>
              </a:rPr>
              <a:t>Haggar Hall, 2nd floor</a:t>
            </a:r>
          </a:p>
          <a:p>
            <a:pPr lvl="1">
              <a:lnSpc>
                <a:spcPct val="90000"/>
              </a:lnSpc>
            </a:pPr>
            <a:r>
              <a:rPr lang="en-US" sz="1400" dirty="0">
                <a:solidFill>
                  <a:schemeClr val="accent4">
                    <a:lumMod val="50000"/>
                    <a:lumOff val="50000"/>
                  </a:schemeClr>
                </a:solidFill>
              </a:rPr>
              <a:t>Monday – Friday, 9 a.m. – 5 p.m.</a:t>
            </a:r>
          </a:p>
          <a:p>
            <a:pPr lvl="1">
              <a:lnSpc>
                <a:spcPct val="90000"/>
              </a:lnSpc>
            </a:pPr>
            <a:r>
              <a:rPr lang="en-US" sz="1400" dirty="0">
                <a:hlinkClick r:id="rId3"/>
              </a:rPr>
              <a:t>TJU_EF_Advising@Jefferson.edu</a:t>
            </a:r>
            <a:endParaRPr lang="en-US" sz="1400" dirty="0"/>
          </a:p>
          <a:p>
            <a:pPr marL="639763" marR="0" lvl="1" defTabSz="914400" latinLnBrk="0">
              <a:lnSpc>
                <a:spcPct val="90000"/>
              </a:lnSpc>
              <a:buSzTx/>
              <a:tabLst/>
              <a:defRPr/>
            </a:pPr>
            <a:r>
              <a:rPr kumimoji="0" lang="en-US" sz="1400" b="1" i="0" u="none" strike="noStrike" cap="none" spc="0" normalizeH="0" baseline="0" noProof="0" dirty="0">
                <a:ln>
                  <a:noFill/>
                </a:ln>
                <a:solidFill>
                  <a:schemeClr val="tx1"/>
                </a:solidFill>
                <a:effectLst/>
                <a:uLnTx/>
                <a:uFillTx/>
              </a:rPr>
              <a:t>215-951-2799</a:t>
            </a:r>
          </a:p>
          <a:p>
            <a:pPr>
              <a:lnSpc>
                <a:spcPct val="90000"/>
              </a:lnSpc>
            </a:pPr>
            <a:endParaRPr lang="en-US" sz="1300" dirty="0"/>
          </a:p>
        </p:txBody>
      </p:sp>
      <p:pic>
        <p:nvPicPr>
          <p:cNvPr id="2" name="Picture 1" descr="A building with a lawn and trees&#10;&#10;Description automatically generated">
            <a:extLst>
              <a:ext uri="{FF2B5EF4-FFF2-40B4-BE49-F238E27FC236}">
                <a16:creationId xmlns:a16="http://schemas.microsoft.com/office/drawing/2014/main" id="{E8112294-1A3F-5242-8A1F-519A0CE4EE36}"/>
              </a:ext>
            </a:extLst>
          </p:cNvPr>
          <p:cNvPicPr>
            <a:picLocks noChangeAspect="1"/>
          </p:cNvPicPr>
          <p:nvPr/>
        </p:nvPicPr>
        <p:blipFill>
          <a:blip r:embed="rId4"/>
          <a:stretch>
            <a:fillRect/>
          </a:stretch>
        </p:blipFill>
        <p:spPr>
          <a:xfrm>
            <a:off x="4412944" y="99335"/>
            <a:ext cx="4133087" cy="2862162"/>
          </a:xfrm>
          <a:prstGeom prst="rect">
            <a:avLst/>
          </a:prstGeom>
          <a:noFill/>
        </p:spPr>
      </p:pic>
      <p:sp>
        <p:nvSpPr>
          <p:cNvPr id="10" name="Title 2">
            <a:extLst>
              <a:ext uri="{FF2B5EF4-FFF2-40B4-BE49-F238E27FC236}">
                <a16:creationId xmlns:a16="http://schemas.microsoft.com/office/drawing/2014/main" id="{3FB6EC82-91A3-804B-8DAF-3B3E3DCD7161}"/>
              </a:ext>
            </a:extLst>
          </p:cNvPr>
          <p:cNvSpPr txBox="1">
            <a:spLocks/>
          </p:cNvSpPr>
          <p:nvPr/>
        </p:nvSpPr>
        <p:spPr>
          <a:xfrm>
            <a:off x="403860" y="397815"/>
            <a:ext cx="4133087" cy="856961"/>
          </a:xfrm>
          <a:prstGeom prst="rect">
            <a:avLst/>
          </a:prstGeom>
        </p:spPr>
        <p:txBody>
          <a:bodyPr vert="horz" lIns="91440" tIns="45720" rIns="91440" bIns="45720" rtlCol="0" anchor="ctr" anchorCtr="0">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defTabSz="914400">
              <a:lnSpc>
                <a:spcPct val="90000"/>
              </a:lnSpc>
              <a:spcAft>
                <a:spcPts val="600"/>
              </a:spcAft>
            </a:pPr>
            <a:r>
              <a:rPr lang="en-US" sz="2400" kern="1200" dirty="0">
                <a:latin typeface="+mj-lt"/>
                <a:ea typeface="ＭＳ Ｐゴシック" charset="0"/>
                <a:cs typeface="ＭＳ Ｐゴシック" charset="0"/>
              </a:rPr>
              <a:t>ACADEMIC SUCCESS CENTER CONTACT INFORMATION</a:t>
            </a:r>
          </a:p>
          <a:p>
            <a:pPr defTabSz="914400">
              <a:lnSpc>
                <a:spcPct val="90000"/>
              </a:lnSpc>
              <a:spcAft>
                <a:spcPts val="600"/>
              </a:spcAft>
            </a:pPr>
            <a:endParaRPr lang="en-US" sz="2400" kern="1200" dirty="0">
              <a:latin typeface="+mj-lt"/>
              <a:ea typeface="ＭＳ Ｐゴシック" charset="0"/>
              <a:cs typeface="ＭＳ Ｐゴシック" charset="0"/>
            </a:endParaRPr>
          </a:p>
        </p:txBody>
      </p:sp>
      <p:sp>
        <p:nvSpPr>
          <p:cNvPr id="13" name="Title 3">
            <a:extLst>
              <a:ext uri="{FF2B5EF4-FFF2-40B4-BE49-F238E27FC236}">
                <a16:creationId xmlns:a16="http://schemas.microsoft.com/office/drawing/2014/main" id="{C1FB30D2-B237-4A93-BCFA-948B2908E3F0}"/>
              </a:ext>
            </a:extLst>
          </p:cNvPr>
          <p:cNvSpPr txBox="1">
            <a:spLocks/>
          </p:cNvSpPr>
          <p:nvPr/>
        </p:nvSpPr>
        <p:spPr>
          <a:xfrm>
            <a:off x="499872" y="570623"/>
            <a:ext cx="8339328" cy="994172"/>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defTabSz="914400"/>
            <a:endParaRPr lang="en-US" dirty="0"/>
          </a:p>
        </p:txBody>
      </p:sp>
      <p:pic>
        <p:nvPicPr>
          <p:cNvPr id="3" name="Picture 2">
            <a:extLst>
              <a:ext uri="{FF2B5EF4-FFF2-40B4-BE49-F238E27FC236}">
                <a16:creationId xmlns:a16="http://schemas.microsoft.com/office/drawing/2014/main" id="{5E03E904-AC7F-1C2E-5BA5-96F94E64E663}"/>
              </a:ext>
            </a:extLst>
          </p:cNvPr>
          <p:cNvPicPr>
            <a:picLocks noChangeAspect="1"/>
          </p:cNvPicPr>
          <p:nvPr/>
        </p:nvPicPr>
        <p:blipFill>
          <a:blip r:embed="rId5"/>
          <a:stretch>
            <a:fillRect/>
          </a:stretch>
        </p:blipFill>
        <p:spPr>
          <a:xfrm>
            <a:off x="4412944" y="2531869"/>
            <a:ext cx="1919431" cy="2563877"/>
          </a:xfrm>
          <a:prstGeom prst="rect">
            <a:avLst/>
          </a:prstGeom>
        </p:spPr>
      </p:pic>
      <p:sp>
        <p:nvSpPr>
          <p:cNvPr id="4" name="TextBox 3">
            <a:extLst>
              <a:ext uri="{FF2B5EF4-FFF2-40B4-BE49-F238E27FC236}">
                <a16:creationId xmlns:a16="http://schemas.microsoft.com/office/drawing/2014/main" id="{2620D503-1BC0-0A9D-A2AB-55B36CB432BE}"/>
              </a:ext>
            </a:extLst>
          </p:cNvPr>
          <p:cNvSpPr txBox="1"/>
          <p:nvPr/>
        </p:nvSpPr>
        <p:spPr>
          <a:xfrm>
            <a:off x="6531429" y="3279628"/>
            <a:ext cx="2083836" cy="1200329"/>
          </a:xfrm>
          <a:prstGeom prst="rect">
            <a:avLst/>
          </a:prstGeom>
          <a:noFill/>
          <a:ln w="57150">
            <a:solidFill>
              <a:schemeClr val="tx2">
                <a:lumMod val="75000"/>
              </a:schemeClr>
            </a:solidFill>
          </a:ln>
        </p:spPr>
        <p:txBody>
          <a:bodyPr wrap="square" rtlCol="0">
            <a:spAutoFit/>
          </a:bodyPr>
          <a:lstStyle/>
          <a:p>
            <a:r>
              <a:rPr lang="en-US" dirty="0"/>
              <a:t>Schedule Advising or Tutoring Appts by logging into STARFISH</a:t>
            </a:r>
          </a:p>
        </p:txBody>
      </p:sp>
    </p:spTree>
    <p:extLst>
      <p:ext uri="{BB962C8B-B14F-4D97-AF65-F5344CB8AC3E}">
        <p14:creationId xmlns:p14="http://schemas.microsoft.com/office/powerpoint/2010/main" val="1107618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90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1754A1-05F0-9E47-966F-66DFAA81218C}"/>
              </a:ext>
            </a:extLst>
          </p:cNvPr>
          <p:cNvSpPr>
            <a:spLocks noGrp="1"/>
          </p:cNvSpPr>
          <p:nvPr>
            <p:ph idx="1"/>
          </p:nvPr>
        </p:nvSpPr>
        <p:spPr>
          <a:xfrm>
            <a:off x="347472" y="669303"/>
            <a:ext cx="8339328" cy="3845041"/>
          </a:xfrm>
        </p:spPr>
        <p:txBody>
          <a:bodyPr/>
          <a:lstStyle/>
          <a:p>
            <a:r>
              <a:rPr lang="en-US" sz="2000" dirty="0"/>
              <a:t>We are excited to begin this academic journey with you!</a:t>
            </a:r>
          </a:p>
          <a:p>
            <a:endParaRPr lang="en-US" sz="1100" dirty="0"/>
          </a:p>
          <a:p>
            <a:r>
              <a:rPr lang="en-US" sz="2000" dirty="0"/>
              <a:t>The Academic Success Center provides many forms of Learning Support and Tutoring throughout your student career at Jefferson, including Professional Writing, Math, Science, Design, and Academic Skills, as well as Peer Tutoring for many subjects.</a:t>
            </a:r>
          </a:p>
          <a:p>
            <a:endParaRPr lang="en-US" sz="1100" dirty="0"/>
          </a:p>
          <a:p>
            <a:r>
              <a:rPr lang="en-US" sz="2000" dirty="0"/>
              <a:t>We will also assign your First-Year Academic Advisor closer to the start of term.  Your Advisor will reach out to you and introduce themselves within the 1</a:t>
            </a:r>
            <a:r>
              <a:rPr lang="en-US" sz="2000" baseline="30000" dirty="0"/>
              <a:t>st</a:t>
            </a:r>
            <a:r>
              <a:rPr lang="en-US" sz="2000" dirty="0"/>
              <a:t> week of classes; they are faculty members who also teach in your College. </a:t>
            </a:r>
          </a:p>
          <a:p>
            <a:endParaRPr lang="en-US" sz="2000" dirty="0"/>
          </a:p>
        </p:txBody>
      </p:sp>
      <p:sp>
        <p:nvSpPr>
          <p:cNvPr id="3" name="Title 2">
            <a:extLst>
              <a:ext uri="{FF2B5EF4-FFF2-40B4-BE49-F238E27FC236}">
                <a16:creationId xmlns:a16="http://schemas.microsoft.com/office/drawing/2014/main" id="{59E89D01-E08F-EA4A-942B-3A4E2CE2BBD7}"/>
              </a:ext>
            </a:extLst>
          </p:cNvPr>
          <p:cNvSpPr>
            <a:spLocks noGrp="1"/>
          </p:cNvSpPr>
          <p:nvPr>
            <p:ph type="title"/>
          </p:nvPr>
        </p:nvSpPr>
        <p:spPr>
          <a:xfrm>
            <a:off x="6606540" y="314529"/>
            <a:ext cx="2080260" cy="263695"/>
          </a:xfrm>
          <a:solidFill>
            <a:srgbClr val="E63E30"/>
          </a:solidFill>
        </p:spPr>
        <p:txBody>
          <a:bodyPr lIns="0" tIns="9144" rIns="45720" bIns="0" anchor="t" anchorCtr="0">
            <a:normAutofit/>
          </a:bodyPr>
          <a:lstStyle/>
          <a:p>
            <a:pPr algn="r"/>
            <a:r>
              <a:rPr lang="en-US" sz="1600" dirty="0"/>
              <a:t>OFFICE DESCRIPTION</a:t>
            </a:r>
          </a:p>
        </p:txBody>
      </p:sp>
    </p:spTree>
    <p:extLst>
      <p:ext uri="{BB962C8B-B14F-4D97-AF65-F5344CB8AC3E}">
        <p14:creationId xmlns:p14="http://schemas.microsoft.com/office/powerpoint/2010/main" val="188830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2078F1C5-5EBF-1F46-BDD7-B8D72296DAC0}"/>
              </a:ext>
            </a:extLst>
          </p:cNvPr>
          <p:cNvSpPr>
            <a:spLocks noGrp="1"/>
          </p:cNvSpPr>
          <p:nvPr>
            <p:ph idx="1"/>
          </p:nvPr>
        </p:nvSpPr>
        <p:spPr>
          <a:xfrm>
            <a:off x="347472" y="983930"/>
            <a:ext cx="8339328" cy="2581897"/>
          </a:xfrm>
        </p:spPr>
        <p:txBody>
          <a:bodyPr/>
          <a:lstStyle/>
          <a:p>
            <a:pPr marL="457200" indent="-342900">
              <a:buClr>
                <a:schemeClr val="bg1"/>
              </a:buClr>
              <a:buFont typeface="Arial" panose="020B0604020202020204" pitchFamily="34" charset="0"/>
              <a:buChar char="•"/>
            </a:pPr>
            <a:r>
              <a:rPr lang="en-US" sz="2100" dirty="0"/>
              <a:t>As a first-year student, you are enrolled in your first semester courses according to the requirements for your major. </a:t>
            </a:r>
          </a:p>
          <a:p>
            <a:pPr>
              <a:buClr>
                <a:schemeClr val="bg1"/>
              </a:buClr>
            </a:pPr>
            <a:endParaRPr lang="en-US" sz="2100" dirty="0"/>
          </a:p>
          <a:p>
            <a:pPr marL="457200" indent="-342900">
              <a:buClr>
                <a:schemeClr val="bg1"/>
              </a:buClr>
              <a:buFont typeface="Arial" panose="020B0604020202020204" pitchFamily="34" charset="0"/>
              <a:buChar char="•"/>
            </a:pPr>
            <a:r>
              <a:rPr lang="en-US" sz="2100" dirty="0"/>
              <a:t>We require that you complete an online Math Test and a Writing Placement Process on Canvas.Jefferson.edu.  We can then schedule you into the appropriate level of math for your major and first-year level writing courses. </a:t>
            </a:r>
          </a:p>
          <a:p>
            <a:pPr marL="457200" indent="-342900">
              <a:buClr>
                <a:schemeClr val="bg1"/>
              </a:buClr>
              <a:buFont typeface="Arial" panose="020B0604020202020204" pitchFamily="34" charset="0"/>
              <a:buChar char="•"/>
            </a:pPr>
            <a:endParaRPr lang="en-US" sz="2100" dirty="0"/>
          </a:p>
          <a:p>
            <a:pPr marL="457200" indent="-342900">
              <a:buClr>
                <a:schemeClr val="bg1"/>
              </a:buClr>
              <a:buFont typeface="Arial" panose="020B0604020202020204" pitchFamily="34" charset="0"/>
              <a:buChar char="•"/>
            </a:pPr>
            <a:r>
              <a:rPr lang="en-US" sz="2100" dirty="0"/>
              <a:t>More info can be found here: </a:t>
            </a:r>
            <a:r>
              <a:rPr lang="en-US" sz="2100" dirty="0">
                <a:hlinkClick r:id="rId2">
                  <a:extLst>
                    <a:ext uri="{A12FA001-AC4F-418D-AE19-62706E023703}">
                      <ahyp:hlinkClr xmlns:ahyp="http://schemas.microsoft.com/office/drawing/2018/hyperlinkcolor" val="tx"/>
                    </a:ext>
                  </a:extLst>
                </a:hlinkClick>
              </a:rPr>
              <a:t>https://www.jefferson.edu/east-falls/academic-success-center/placement-tests.html</a:t>
            </a:r>
            <a:endParaRPr lang="en-US" sz="2100" dirty="0"/>
          </a:p>
        </p:txBody>
      </p:sp>
      <p:sp>
        <p:nvSpPr>
          <p:cNvPr id="9" name="Title 2">
            <a:extLst>
              <a:ext uri="{FF2B5EF4-FFF2-40B4-BE49-F238E27FC236}">
                <a16:creationId xmlns:a16="http://schemas.microsoft.com/office/drawing/2014/main" id="{6E150CF4-C533-6642-8B83-258094AAB934}"/>
              </a:ext>
            </a:extLst>
          </p:cNvPr>
          <p:cNvSpPr>
            <a:spLocks noGrp="1"/>
          </p:cNvSpPr>
          <p:nvPr>
            <p:ph type="title"/>
          </p:nvPr>
        </p:nvSpPr>
        <p:spPr>
          <a:xfrm>
            <a:off x="6578600" y="314529"/>
            <a:ext cx="2108200" cy="314627"/>
          </a:xfrm>
          <a:solidFill>
            <a:srgbClr val="E63E30"/>
          </a:solidFill>
        </p:spPr>
        <p:txBody>
          <a:bodyPr lIns="0" tIns="9144" rIns="45720" bIns="0" anchor="t" anchorCtr="0">
            <a:normAutofit/>
          </a:bodyPr>
          <a:lstStyle/>
          <a:p>
            <a:pPr algn="r"/>
            <a:r>
              <a:rPr lang="en-US" sz="1600" dirty="0"/>
              <a:t>PLACEMENT PROCESSS</a:t>
            </a:r>
          </a:p>
        </p:txBody>
      </p:sp>
    </p:spTree>
    <p:extLst>
      <p:ext uri="{BB962C8B-B14F-4D97-AF65-F5344CB8AC3E}">
        <p14:creationId xmlns:p14="http://schemas.microsoft.com/office/powerpoint/2010/main" val="90629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4100FF2-AEED-C745-BA04-A59E1B3C1586}"/>
              </a:ext>
            </a:extLst>
          </p:cNvPr>
          <p:cNvSpPr txBox="1">
            <a:spLocks/>
          </p:cNvSpPr>
          <p:nvPr/>
        </p:nvSpPr>
        <p:spPr>
          <a:xfrm>
            <a:off x="6718300" y="314529"/>
            <a:ext cx="1968499" cy="314627"/>
          </a:xfrm>
          <a:prstGeom prst="rect">
            <a:avLst/>
          </a:prstGeom>
          <a:solidFill>
            <a:srgbClr val="E63E30"/>
          </a:solidFill>
        </p:spPr>
        <p:txBody>
          <a:bodyPr vert="horz" lIns="0" tIns="9144" rIns="45720" bIns="0" rtlCol="0" anchor="t" anchorCtr="0">
            <a:normAutofit fontScale="92500"/>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algn="r" defTabSz="914400"/>
            <a:r>
              <a:rPr lang="en-US" sz="1600" dirty="0">
                <a:solidFill>
                  <a:schemeClr val="bg1"/>
                </a:solidFill>
              </a:rPr>
              <a:t>WRITING PLACEMENT</a:t>
            </a:r>
          </a:p>
        </p:txBody>
      </p:sp>
      <p:sp>
        <p:nvSpPr>
          <p:cNvPr id="6" name="Content Placeholder 5">
            <a:extLst>
              <a:ext uri="{FF2B5EF4-FFF2-40B4-BE49-F238E27FC236}">
                <a16:creationId xmlns:a16="http://schemas.microsoft.com/office/drawing/2014/main" id="{41F1CB44-2A4E-4CFE-88C6-57304A1C8C22}"/>
              </a:ext>
            </a:extLst>
          </p:cNvPr>
          <p:cNvSpPr>
            <a:spLocks noGrp="1"/>
          </p:cNvSpPr>
          <p:nvPr>
            <p:ph idx="1"/>
          </p:nvPr>
        </p:nvSpPr>
        <p:spPr>
          <a:xfrm>
            <a:off x="121920" y="813688"/>
            <a:ext cx="8564880" cy="3516124"/>
          </a:xfrm>
        </p:spPr>
        <p:txBody>
          <a:bodyPr/>
          <a:lstStyle/>
          <a:p>
            <a:pPr marL="114300" indent="0">
              <a:buNone/>
            </a:pPr>
            <a:r>
              <a:rPr lang="en-US" sz="1400" dirty="0"/>
              <a:t>We use a Directed Self-Placement method for Writing placement– it puts you in charge (with help as needed).  You will choose one of the following classes that fits your needs best:</a:t>
            </a:r>
          </a:p>
          <a:p>
            <a:pPr>
              <a:spcAft>
                <a:spcPts val="0"/>
              </a:spcAft>
            </a:pPr>
            <a:r>
              <a:rPr lang="en-US" sz="1100" b="1" dirty="0"/>
              <a:t>WRIT-100: Intro to Academic Writing  </a:t>
            </a:r>
          </a:p>
          <a:p>
            <a:pPr lvl="1">
              <a:spcAft>
                <a:spcPts val="0"/>
              </a:spcAft>
            </a:pPr>
            <a:r>
              <a:rPr lang="en-US" sz="1100" dirty="0">
                <a:solidFill>
                  <a:schemeClr val="accent1">
                    <a:lumMod val="75000"/>
                  </a:schemeClr>
                </a:solidFill>
              </a:rPr>
              <a:t>3 credits</a:t>
            </a:r>
          </a:p>
          <a:p>
            <a:pPr lvl="1">
              <a:spcAft>
                <a:spcPts val="0"/>
              </a:spcAft>
            </a:pPr>
            <a:r>
              <a:rPr lang="en-US" sz="1100" dirty="0">
                <a:solidFill>
                  <a:schemeClr val="accent1">
                    <a:lumMod val="75000"/>
                  </a:schemeClr>
                </a:solidFill>
              </a:rPr>
              <a:t>This will count as a free elective if you have room for it</a:t>
            </a:r>
          </a:p>
          <a:p>
            <a:pPr lvl="1">
              <a:spcAft>
                <a:spcPts val="0"/>
              </a:spcAft>
            </a:pPr>
            <a:r>
              <a:rPr lang="en-US" sz="1100" dirty="0">
                <a:solidFill>
                  <a:schemeClr val="accent1">
                    <a:lumMod val="75000"/>
                  </a:schemeClr>
                </a:solidFill>
              </a:rPr>
              <a:t>Students usually take WRIT-101 after successfully completing WRIT-100</a:t>
            </a:r>
          </a:p>
          <a:p>
            <a:pPr marL="411163" lvl="1" indent="0">
              <a:spcAft>
                <a:spcPts val="0"/>
              </a:spcAft>
              <a:buNone/>
            </a:pPr>
            <a:endParaRPr lang="en-US" sz="500" b="1" dirty="0"/>
          </a:p>
          <a:p>
            <a:pPr>
              <a:spcAft>
                <a:spcPts val="0"/>
              </a:spcAft>
            </a:pPr>
            <a:r>
              <a:rPr lang="en-US" sz="1100" b="1" dirty="0"/>
              <a:t>WRIT-101: Writing Seminar 1 </a:t>
            </a:r>
          </a:p>
          <a:p>
            <a:pPr lvl="1">
              <a:spcAft>
                <a:spcPts val="0"/>
              </a:spcAft>
            </a:pPr>
            <a:r>
              <a:rPr lang="en-US" sz="1100" dirty="0">
                <a:solidFill>
                  <a:schemeClr val="accent1">
                    <a:lumMod val="75000"/>
                  </a:schemeClr>
                </a:solidFill>
              </a:rPr>
              <a:t>3 credits</a:t>
            </a:r>
          </a:p>
          <a:p>
            <a:pPr>
              <a:spcAft>
                <a:spcPts val="0"/>
              </a:spcAft>
            </a:pPr>
            <a:endParaRPr lang="en-US" sz="500" b="1" dirty="0"/>
          </a:p>
          <a:p>
            <a:pPr>
              <a:spcAft>
                <a:spcPts val="0"/>
              </a:spcAft>
            </a:pPr>
            <a:r>
              <a:rPr lang="en-US" sz="1100" b="1" dirty="0"/>
              <a:t>WRIT-101S:</a:t>
            </a:r>
            <a:r>
              <a:rPr lang="en-US" sz="1100" dirty="0"/>
              <a:t> </a:t>
            </a:r>
            <a:r>
              <a:rPr lang="en-US" sz="1100" b="1" dirty="0"/>
              <a:t>Writing Seminar 1, Studio: Introduction to Academic Written Communication</a:t>
            </a:r>
            <a:r>
              <a:rPr lang="en-US" sz="1100" dirty="0"/>
              <a:t>, </a:t>
            </a:r>
          </a:p>
          <a:p>
            <a:pPr lvl="1">
              <a:spcAft>
                <a:spcPts val="0"/>
              </a:spcAft>
            </a:pPr>
            <a:r>
              <a:rPr lang="en-US" sz="1100" dirty="0">
                <a:solidFill>
                  <a:schemeClr val="accent1">
                    <a:lumMod val="75000"/>
                  </a:schemeClr>
                </a:solidFill>
              </a:rPr>
              <a:t>4 credits</a:t>
            </a:r>
          </a:p>
          <a:p>
            <a:pPr lvl="1">
              <a:spcAft>
                <a:spcPts val="0"/>
              </a:spcAft>
            </a:pPr>
            <a:r>
              <a:rPr lang="en-US" sz="1100" dirty="0">
                <a:solidFill>
                  <a:schemeClr val="accent1">
                    <a:lumMod val="75000"/>
                  </a:schemeClr>
                </a:solidFill>
              </a:rPr>
              <a:t>Comparable to WRIT-101, but moves at a slower pace, requires the writing of 4 assignments as opposed to 5, meets </a:t>
            </a:r>
            <a:r>
              <a:rPr lang="en-US" sz="1100" u="sng" dirty="0">
                <a:solidFill>
                  <a:schemeClr val="accent1">
                    <a:lumMod val="75000"/>
                  </a:schemeClr>
                </a:solidFill>
              </a:rPr>
              <a:t>3 times a week instead of 2.</a:t>
            </a:r>
          </a:p>
          <a:p>
            <a:pPr lvl="1">
              <a:spcAft>
                <a:spcPts val="0"/>
              </a:spcAft>
            </a:pPr>
            <a:r>
              <a:rPr lang="en-US" sz="1100" dirty="0">
                <a:solidFill>
                  <a:schemeClr val="accent1">
                    <a:lumMod val="75000"/>
                  </a:schemeClr>
                </a:solidFill>
              </a:rPr>
              <a:t>The 3rd class session is a studio session that focuses on the conventions of university level writing including: the language of scholarship, critical reading, genre analysis, intensive revision. The studio meeting time is not optional.  </a:t>
            </a:r>
          </a:p>
          <a:p>
            <a:pPr marL="114300" indent="0">
              <a:spcAft>
                <a:spcPts val="0"/>
              </a:spcAft>
              <a:buNone/>
            </a:pPr>
            <a:endParaRPr lang="en-US" sz="500" i="1" dirty="0"/>
          </a:p>
          <a:p>
            <a:pPr>
              <a:spcAft>
                <a:spcPts val="0"/>
              </a:spcAft>
            </a:pPr>
            <a:r>
              <a:rPr lang="en-US" sz="1100" dirty="0"/>
              <a:t>All students will then take </a:t>
            </a:r>
            <a:r>
              <a:rPr lang="en-US" sz="1100" b="1" dirty="0"/>
              <a:t>WRIT-201: Writing Seminar 2</a:t>
            </a:r>
          </a:p>
          <a:p>
            <a:pPr lvl="1">
              <a:spcAft>
                <a:spcPts val="0"/>
              </a:spcAft>
            </a:pPr>
            <a:r>
              <a:rPr lang="en-US" sz="1100" dirty="0">
                <a:solidFill>
                  <a:schemeClr val="accent1">
                    <a:lumMod val="75000"/>
                  </a:schemeClr>
                </a:solidFill>
              </a:rPr>
              <a:t>You may be placed here if you come in with Writing transfer/AP credit.</a:t>
            </a:r>
          </a:p>
          <a:p>
            <a:pPr lvl="1">
              <a:spcAft>
                <a:spcPts val="0"/>
              </a:spcAft>
            </a:pPr>
            <a:endParaRPr lang="en-US" sz="1000" dirty="0"/>
          </a:p>
          <a:p>
            <a:endParaRPr lang="en-US" sz="1000" i="1" dirty="0"/>
          </a:p>
        </p:txBody>
      </p:sp>
    </p:spTree>
    <p:extLst>
      <p:ext uri="{BB962C8B-B14F-4D97-AF65-F5344CB8AC3E}">
        <p14:creationId xmlns:p14="http://schemas.microsoft.com/office/powerpoint/2010/main" val="46395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4100FF2-AEED-C745-BA04-A59E1B3C1586}"/>
              </a:ext>
            </a:extLst>
          </p:cNvPr>
          <p:cNvSpPr txBox="1">
            <a:spLocks/>
          </p:cNvSpPr>
          <p:nvPr/>
        </p:nvSpPr>
        <p:spPr>
          <a:xfrm>
            <a:off x="6880860" y="314529"/>
            <a:ext cx="1805939" cy="314627"/>
          </a:xfrm>
          <a:prstGeom prst="rect">
            <a:avLst/>
          </a:prstGeom>
          <a:solidFill>
            <a:srgbClr val="E63E30"/>
          </a:solidFill>
        </p:spPr>
        <p:txBody>
          <a:bodyPr vert="horz" lIns="0" tIns="9144" rIns="45720" bIns="0" rtlCol="0" anchor="t" anchorCtr="0">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algn="r" defTabSz="914400"/>
            <a:r>
              <a:rPr lang="en-US" sz="1600" dirty="0">
                <a:solidFill>
                  <a:schemeClr val="bg1"/>
                </a:solidFill>
              </a:rPr>
              <a:t>MATH PLACEMENT</a:t>
            </a:r>
          </a:p>
        </p:txBody>
      </p:sp>
      <p:sp>
        <p:nvSpPr>
          <p:cNvPr id="6" name="Content Placeholder 5">
            <a:extLst>
              <a:ext uri="{FF2B5EF4-FFF2-40B4-BE49-F238E27FC236}">
                <a16:creationId xmlns:a16="http://schemas.microsoft.com/office/drawing/2014/main" id="{41F1CB44-2A4E-4CFE-88C6-57304A1C8C22}"/>
              </a:ext>
            </a:extLst>
          </p:cNvPr>
          <p:cNvSpPr>
            <a:spLocks noGrp="1"/>
          </p:cNvSpPr>
          <p:nvPr>
            <p:ph idx="1"/>
          </p:nvPr>
        </p:nvSpPr>
        <p:spPr>
          <a:xfrm>
            <a:off x="347471" y="1580336"/>
            <a:ext cx="8339328" cy="2730500"/>
          </a:xfrm>
        </p:spPr>
        <p:txBody>
          <a:bodyPr numCol="2"/>
          <a:lstStyle/>
          <a:p>
            <a:pPr>
              <a:spcAft>
                <a:spcPts val="0"/>
              </a:spcAft>
            </a:pPr>
            <a:r>
              <a:rPr lang="en-US" sz="1100" dirty="0"/>
              <a:t>MATH-099: Fundamentals of College Mathematics</a:t>
            </a:r>
          </a:p>
          <a:p>
            <a:pPr marL="639445" lvl="1">
              <a:spcAft>
                <a:spcPts val="0"/>
              </a:spcAft>
            </a:pPr>
            <a:r>
              <a:rPr lang="en-US" sz="1100" dirty="0">
                <a:solidFill>
                  <a:schemeClr val="tx1">
                    <a:lumMod val="76000"/>
                    <a:lumOff val="24000"/>
                  </a:schemeClr>
                </a:solidFill>
                <a:ea typeface="ＭＳ Ｐゴシック"/>
              </a:rPr>
              <a:t>This is a 3 credit course for Financial Aid purposes, but does not go towards graduation requirements</a:t>
            </a:r>
          </a:p>
          <a:p>
            <a:pPr marL="639445" lvl="1">
              <a:spcAft>
                <a:spcPts val="0"/>
              </a:spcAft>
            </a:pPr>
            <a:r>
              <a:rPr lang="en-US" sz="1100" dirty="0">
                <a:solidFill>
                  <a:schemeClr val="tx1">
                    <a:lumMod val="76000"/>
                    <a:lumOff val="24000"/>
                  </a:schemeClr>
                </a:solidFill>
                <a:ea typeface="ＭＳ Ｐゴシック"/>
              </a:rPr>
              <a:t>Students must earn a “C” or better</a:t>
            </a:r>
          </a:p>
          <a:p>
            <a:pPr>
              <a:spcAft>
                <a:spcPts val="0"/>
              </a:spcAft>
            </a:pPr>
            <a:r>
              <a:rPr lang="en-US" sz="1100" dirty="0"/>
              <a:t>MATH-100: College Algebra</a:t>
            </a:r>
          </a:p>
          <a:p>
            <a:pPr lvl="1">
              <a:spcAft>
                <a:spcPts val="0"/>
              </a:spcAft>
            </a:pPr>
            <a:r>
              <a:rPr lang="en-US" sz="1100" dirty="0">
                <a:solidFill>
                  <a:schemeClr val="tx1">
                    <a:lumMod val="76000"/>
                    <a:lumOff val="24000"/>
                  </a:schemeClr>
                </a:solidFill>
                <a:ea typeface="ＭＳ Ｐゴシック"/>
              </a:rPr>
              <a:t>3 credits</a:t>
            </a:r>
          </a:p>
          <a:p>
            <a:pPr lvl="1">
              <a:spcAft>
                <a:spcPts val="0"/>
              </a:spcAft>
            </a:pPr>
            <a:r>
              <a:rPr lang="en-US" sz="1100" dirty="0">
                <a:solidFill>
                  <a:schemeClr val="tx1">
                    <a:lumMod val="76000"/>
                    <a:lumOff val="24000"/>
                  </a:schemeClr>
                </a:solidFill>
                <a:ea typeface="ＭＳ Ｐゴシック"/>
              </a:rPr>
              <a:t>Same content as MATH-101 with more dedicated time</a:t>
            </a:r>
          </a:p>
          <a:p>
            <a:pPr>
              <a:spcAft>
                <a:spcPts val="0"/>
              </a:spcAft>
            </a:pPr>
            <a:r>
              <a:rPr lang="en-US" sz="1100" dirty="0"/>
              <a:t>MATH-101: College Algebra</a:t>
            </a:r>
          </a:p>
          <a:p>
            <a:pPr lvl="1">
              <a:spcAft>
                <a:spcPts val="0"/>
              </a:spcAft>
            </a:pPr>
            <a:r>
              <a:rPr lang="en-US" sz="1100" dirty="0">
                <a:solidFill>
                  <a:schemeClr val="tx1">
                    <a:lumMod val="76000"/>
                    <a:lumOff val="24000"/>
                  </a:schemeClr>
                </a:solidFill>
                <a:ea typeface="ＭＳ Ｐゴシック"/>
              </a:rPr>
              <a:t>3 credits </a:t>
            </a:r>
          </a:p>
          <a:p>
            <a:pPr>
              <a:spcAft>
                <a:spcPts val="0"/>
              </a:spcAft>
            </a:pPr>
            <a:r>
              <a:rPr lang="en-US" sz="1100" dirty="0"/>
              <a:t>MATH-102: Pre-Calculus</a:t>
            </a:r>
          </a:p>
          <a:p>
            <a:pPr lvl="1">
              <a:spcAft>
                <a:spcPts val="0"/>
              </a:spcAft>
            </a:pPr>
            <a:r>
              <a:rPr lang="en-US" sz="1100" dirty="0">
                <a:solidFill>
                  <a:schemeClr val="tx1">
                    <a:lumMod val="76000"/>
                    <a:lumOff val="24000"/>
                  </a:schemeClr>
                </a:solidFill>
                <a:ea typeface="ＭＳ Ｐゴシック"/>
              </a:rPr>
              <a:t>3 credits</a:t>
            </a:r>
          </a:p>
          <a:p>
            <a:pPr lvl="1">
              <a:spcAft>
                <a:spcPts val="0"/>
              </a:spcAft>
            </a:pPr>
            <a:r>
              <a:rPr lang="en-US" sz="1100" dirty="0">
                <a:solidFill>
                  <a:schemeClr val="tx1">
                    <a:lumMod val="76000"/>
                    <a:lumOff val="24000"/>
                  </a:schemeClr>
                </a:solidFill>
                <a:ea typeface="ＭＳ Ｐゴシック"/>
              </a:rPr>
              <a:t>Students must be in Pre-Calculus to be eligible to take CHEM-103/L: Chemistry 1 and Lab</a:t>
            </a:r>
          </a:p>
          <a:p>
            <a:pPr>
              <a:spcAft>
                <a:spcPts val="0"/>
              </a:spcAft>
            </a:pPr>
            <a:endParaRPr lang="en-US" sz="1100" dirty="0"/>
          </a:p>
          <a:p>
            <a:pPr>
              <a:spcAft>
                <a:spcPts val="0"/>
              </a:spcAft>
            </a:pPr>
            <a:endParaRPr lang="en-US" sz="1100" dirty="0"/>
          </a:p>
          <a:p>
            <a:pPr>
              <a:spcAft>
                <a:spcPts val="0"/>
              </a:spcAft>
            </a:pPr>
            <a:r>
              <a:rPr lang="en-US" sz="1100" dirty="0"/>
              <a:t>MATH-103: Applied Calculus</a:t>
            </a:r>
          </a:p>
          <a:p>
            <a:pPr lvl="1">
              <a:spcAft>
                <a:spcPts val="0"/>
              </a:spcAft>
            </a:pPr>
            <a:r>
              <a:rPr lang="en-US" sz="1100" dirty="0">
                <a:solidFill>
                  <a:schemeClr val="tx1">
                    <a:lumMod val="76000"/>
                    <a:lumOff val="24000"/>
                  </a:schemeClr>
                </a:solidFill>
                <a:ea typeface="ＭＳ Ｐゴシック"/>
              </a:rPr>
              <a:t>3 credits</a:t>
            </a:r>
          </a:p>
          <a:p>
            <a:pPr>
              <a:spcAft>
                <a:spcPts val="0"/>
              </a:spcAft>
            </a:pPr>
            <a:r>
              <a:rPr lang="en-US" sz="1100" dirty="0"/>
              <a:t>MATH-110: Pre-Calculus for Science and Engineers</a:t>
            </a:r>
          </a:p>
          <a:p>
            <a:pPr lvl="1">
              <a:spcAft>
                <a:spcPts val="0"/>
              </a:spcAft>
            </a:pPr>
            <a:r>
              <a:rPr lang="en-US" sz="1100" dirty="0">
                <a:solidFill>
                  <a:schemeClr val="tx1">
                    <a:lumMod val="76000"/>
                    <a:lumOff val="24000"/>
                  </a:schemeClr>
                </a:solidFill>
                <a:ea typeface="ＭＳ Ｐゴシック"/>
              </a:rPr>
              <a:t>4 credits</a:t>
            </a:r>
          </a:p>
          <a:p>
            <a:pPr lvl="1">
              <a:spcAft>
                <a:spcPts val="0"/>
              </a:spcAft>
            </a:pPr>
            <a:r>
              <a:rPr lang="en-US" sz="1100" dirty="0">
                <a:solidFill>
                  <a:schemeClr val="tx1">
                    <a:lumMod val="76000"/>
                    <a:lumOff val="24000"/>
                  </a:schemeClr>
                </a:solidFill>
                <a:ea typeface="ＭＳ Ｐゴシック"/>
              </a:rPr>
              <a:t>A more intensive Pre-Calc for those in majors with extended Math study</a:t>
            </a:r>
          </a:p>
          <a:p>
            <a:pPr lvl="1">
              <a:spcAft>
                <a:spcPts val="0"/>
              </a:spcAft>
            </a:pPr>
            <a:r>
              <a:rPr lang="en-US" sz="1100" dirty="0">
                <a:solidFill>
                  <a:schemeClr val="tx1">
                    <a:lumMod val="76000"/>
                    <a:lumOff val="24000"/>
                  </a:schemeClr>
                </a:solidFill>
                <a:ea typeface="ＭＳ Ｐゴシック"/>
              </a:rPr>
              <a:t>Students must be in Pre-Calculus to be eligible to take CHEM-103/L: Chemistry 1 and Lab</a:t>
            </a:r>
          </a:p>
          <a:p>
            <a:pPr>
              <a:spcAft>
                <a:spcPts val="0"/>
              </a:spcAft>
            </a:pPr>
            <a:r>
              <a:rPr lang="en-US" sz="1100" dirty="0"/>
              <a:t>MATH-111: Applied Calculus</a:t>
            </a:r>
          </a:p>
          <a:p>
            <a:pPr lvl="1">
              <a:spcAft>
                <a:spcPts val="0"/>
              </a:spcAft>
            </a:pPr>
            <a:r>
              <a:rPr lang="en-US" sz="1100" dirty="0">
                <a:solidFill>
                  <a:schemeClr val="tx1">
                    <a:lumMod val="76000"/>
                    <a:lumOff val="24000"/>
                  </a:schemeClr>
                </a:solidFill>
                <a:ea typeface="ＭＳ Ｐゴシック"/>
              </a:rPr>
              <a:t>4 credits</a:t>
            </a:r>
          </a:p>
          <a:p>
            <a:pPr lvl="1">
              <a:spcAft>
                <a:spcPts val="0"/>
              </a:spcAft>
            </a:pPr>
            <a:r>
              <a:rPr lang="en-US" sz="1100" dirty="0">
                <a:solidFill>
                  <a:schemeClr val="tx1">
                    <a:lumMod val="76000"/>
                    <a:lumOff val="24000"/>
                  </a:schemeClr>
                </a:solidFill>
                <a:ea typeface="ＭＳ Ｐゴシック"/>
              </a:rPr>
              <a:t>A more intensive Calculus for those in majors with extended Math study and moving into MATH-112: Calculus 2</a:t>
            </a:r>
          </a:p>
          <a:p>
            <a:pPr lvl="1">
              <a:spcAft>
                <a:spcPts val="0"/>
              </a:spcAft>
            </a:pPr>
            <a:endParaRPr lang="en-US" sz="1200" dirty="0"/>
          </a:p>
          <a:p>
            <a:pPr marL="411163" lvl="1" indent="0">
              <a:buNone/>
            </a:pPr>
            <a:endParaRPr lang="en-US" sz="1200" dirty="0"/>
          </a:p>
        </p:txBody>
      </p:sp>
      <p:sp>
        <p:nvSpPr>
          <p:cNvPr id="2" name="Title 1">
            <a:extLst>
              <a:ext uri="{FF2B5EF4-FFF2-40B4-BE49-F238E27FC236}">
                <a16:creationId xmlns:a16="http://schemas.microsoft.com/office/drawing/2014/main" id="{EEB1A853-1899-4AD5-BA94-16E71FFA62A3}"/>
              </a:ext>
            </a:extLst>
          </p:cNvPr>
          <p:cNvSpPr>
            <a:spLocks noGrp="1"/>
          </p:cNvSpPr>
          <p:nvPr>
            <p:ph type="title"/>
          </p:nvPr>
        </p:nvSpPr>
        <p:spPr>
          <a:xfrm>
            <a:off x="355091" y="832664"/>
            <a:ext cx="8339328" cy="994172"/>
          </a:xfrm>
        </p:spPr>
        <p:txBody>
          <a:bodyPr>
            <a:normAutofit fontScale="90000"/>
          </a:bodyPr>
          <a:lstStyle/>
          <a:p>
            <a:r>
              <a:rPr lang="en-US" sz="2000" dirty="0"/>
              <a:t>Math placement depends on your math placement results, as well as the math requirements for your specific major.  Depending on your results you may have been placed into the one of the following:</a:t>
            </a:r>
            <a:br>
              <a:rPr lang="en-US" dirty="0"/>
            </a:br>
            <a:endParaRPr lang="en-US" dirty="0"/>
          </a:p>
        </p:txBody>
      </p:sp>
    </p:spTree>
    <p:extLst>
      <p:ext uri="{BB962C8B-B14F-4D97-AF65-F5344CB8AC3E}">
        <p14:creationId xmlns:p14="http://schemas.microsoft.com/office/powerpoint/2010/main" val="156931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6E168-AEAA-4916-B7E8-D5EF94BDD608}"/>
              </a:ext>
            </a:extLst>
          </p:cNvPr>
          <p:cNvSpPr>
            <a:spLocks noGrp="1"/>
          </p:cNvSpPr>
          <p:nvPr>
            <p:ph idx="1"/>
          </p:nvPr>
        </p:nvSpPr>
        <p:spPr>
          <a:xfrm>
            <a:off x="347472" y="960121"/>
            <a:ext cx="8339328" cy="3554224"/>
          </a:xfrm>
        </p:spPr>
        <p:txBody>
          <a:bodyPr/>
          <a:lstStyle/>
          <a:p>
            <a:pPr>
              <a:spcAft>
                <a:spcPts val="0"/>
              </a:spcAft>
            </a:pPr>
            <a:r>
              <a:rPr lang="en-US" sz="2000" dirty="0"/>
              <a:t>Think you already have course credit for Writing or Math?</a:t>
            </a:r>
          </a:p>
          <a:p>
            <a:pPr lvl="1">
              <a:spcAft>
                <a:spcPts val="0"/>
              </a:spcAft>
            </a:pPr>
            <a:r>
              <a:rPr lang="en-US" sz="1400" dirty="0">
                <a:solidFill>
                  <a:schemeClr val="accent1">
                    <a:lumMod val="75000"/>
                  </a:schemeClr>
                </a:solidFill>
              </a:rPr>
              <a:t>We accept Advanced Placement (AP), International Baccalaureate (IB), and/or Dual Enrollment courses.</a:t>
            </a:r>
          </a:p>
          <a:p>
            <a:pPr lvl="1">
              <a:spcAft>
                <a:spcPts val="0"/>
              </a:spcAft>
            </a:pPr>
            <a:r>
              <a:rPr lang="en-US" sz="1400" dirty="0">
                <a:solidFill>
                  <a:schemeClr val="accent1">
                    <a:lumMod val="75000"/>
                  </a:schemeClr>
                </a:solidFill>
              </a:rPr>
              <a:t>Check how your AP Scores would equate: </a:t>
            </a:r>
            <a:r>
              <a:rPr lang="en-US" sz="1400" dirty="0">
                <a:hlinkClick r:id="rId2"/>
              </a:rPr>
              <a:t>www.jefferson.edu/life-at-jefferson/handbooks/policies/undergraduate-policies/advanced-placement.html</a:t>
            </a:r>
            <a:r>
              <a:rPr lang="en-US" sz="1400" dirty="0"/>
              <a:t> </a:t>
            </a:r>
          </a:p>
          <a:p>
            <a:pPr>
              <a:spcAft>
                <a:spcPts val="0"/>
              </a:spcAft>
            </a:pPr>
            <a:r>
              <a:rPr lang="en-US" sz="2000" dirty="0"/>
              <a:t>Send your scores to Admissions ASAP!</a:t>
            </a:r>
          </a:p>
          <a:p>
            <a:pPr lvl="1">
              <a:spcAft>
                <a:spcPts val="0"/>
              </a:spcAft>
            </a:pPr>
            <a:r>
              <a:rPr lang="en-US" sz="1400" dirty="0">
                <a:solidFill>
                  <a:schemeClr val="accent1">
                    <a:lumMod val="75000"/>
                  </a:schemeClr>
                </a:solidFill>
              </a:rPr>
              <a:t>Don’t assume your High School sent your AP Scores or College transcripts for you.</a:t>
            </a:r>
          </a:p>
          <a:p>
            <a:pPr>
              <a:spcAft>
                <a:spcPts val="0"/>
              </a:spcAft>
            </a:pPr>
            <a:r>
              <a:rPr lang="en-US" sz="2000" dirty="0"/>
              <a:t>Schedule change updates</a:t>
            </a:r>
          </a:p>
          <a:p>
            <a:pPr lvl="1">
              <a:spcAft>
                <a:spcPts val="0"/>
              </a:spcAft>
            </a:pPr>
            <a:r>
              <a:rPr lang="en-US" sz="1400" dirty="0">
                <a:solidFill>
                  <a:schemeClr val="accent1">
                    <a:lumMod val="75000"/>
                  </a:schemeClr>
                </a:solidFill>
              </a:rPr>
              <a:t>We will change your schedule once your official documents have been received, and we will notify you of the change to your </a:t>
            </a:r>
            <a:r>
              <a:rPr lang="en-US" sz="1400" b="1" dirty="0">
                <a:solidFill>
                  <a:schemeClr val="accent1">
                    <a:lumMod val="75000"/>
                  </a:schemeClr>
                </a:solidFill>
              </a:rPr>
              <a:t>university e-mail.</a:t>
            </a:r>
          </a:p>
          <a:p>
            <a:pPr>
              <a:spcAft>
                <a:spcPts val="0"/>
              </a:spcAft>
            </a:pPr>
            <a:r>
              <a:rPr lang="en-US" sz="2000" dirty="0"/>
              <a:t>Questions?</a:t>
            </a:r>
          </a:p>
          <a:p>
            <a:pPr lvl="1">
              <a:spcAft>
                <a:spcPts val="0"/>
              </a:spcAft>
            </a:pPr>
            <a:r>
              <a:rPr lang="en-US" sz="1400" dirty="0">
                <a:solidFill>
                  <a:schemeClr val="accent1">
                    <a:lumMod val="75000"/>
                  </a:schemeClr>
                </a:solidFill>
              </a:rPr>
              <a:t>Contact Gina May at </a:t>
            </a:r>
            <a:r>
              <a:rPr lang="en-US" sz="1400" dirty="0" err="1">
                <a:solidFill>
                  <a:schemeClr val="accent1">
                    <a:lumMod val="75000"/>
                  </a:schemeClr>
                </a:solidFill>
              </a:rPr>
              <a:t>Gina.May</a:t>
            </a:r>
            <a:r>
              <a:rPr lang="en-US" sz="1400" dirty="0">
                <a:solidFill>
                  <a:schemeClr val="accent1">
                    <a:lumMod val="75000"/>
                  </a:schemeClr>
                </a:solidFill>
              </a:rPr>
              <a:t> @Jefferson.edu</a:t>
            </a:r>
          </a:p>
          <a:p>
            <a:pPr lvl="1"/>
            <a:endParaRPr lang="en-US" sz="1400" dirty="0"/>
          </a:p>
        </p:txBody>
      </p:sp>
      <p:sp>
        <p:nvSpPr>
          <p:cNvPr id="5" name="Title 2">
            <a:extLst>
              <a:ext uri="{FF2B5EF4-FFF2-40B4-BE49-F238E27FC236}">
                <a16:creationId xmlns:a16="http://schemas.microsoft.com/office/drawing/2014/main" id="{19C18024-BA9E-004F-B729-F48B24F1A298}"/>
              </a:ext>
            </a:extLst>
          </p:cNvPr>
          <p:cNvSpPr txBox="1">
            <a:spLocks/>
          </p:cNvSpPr>
          <p:nvPr/>
        </p:nvSpPr>
        <p:spPr>
          <a:xfrm>
            <a:off x="7001164" y="314529"/>
            <a:ext cx="1685635" cy="263695"/>
          </a:xfrm>
          <a:prstGeom prst="rect">
            <a:avLst/>
          </a:prstGeom>
          <a:solidFill>
            <a:srgbClr val="E63E30"/>
          </a:solidFill>
        </p:spPr>
        <p:txBody>
          <a:bodyPr vert="horz" lIns="0" tIns="9144" rIns="45720" bIns="0" rtlCol="0" anchor="t" anchorCtr="0">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algn="r" defTabSz="914400"/>
            <a:r>
              <a:rPr lang="en-US" sz="1600" dirty="0">
                <a:solidFill>
                  <a:schemeClr val="bg1"/>
                </a:solidFill>
              </a:rPr>
              <a:t>FAOFILE</a:t>
            </a:r>
          </a:p>
        </p:txBody>
      </p:sp>
      <p:sp>
        <p:nvSpPr>
          <p:cNvPr id="6" name="Title 2">
            <a:extLst>
              <a:ext uri="{FF2B5EF4-FFF2-40B4-BE49-F238E27FC236}">
                <a16:creationId xmlns:a16="http://schemas.microsoft.com/office/drawing/2014/main" id="{904720E9-888E-4F87-961D-4B132AD281AF}"/>
              </a:ext>
            </a:extLst>
          </p:cNvPr>
          <p:cNvSpPr txBox="1">
            <a:spLocks/>
          </p:cNvSpPr>
          <p:nvPr/>
        </p:nvSpPr>
        <p:spPr>
          <a:xfrm>
            <a:off x="6377940" y="177801"/>
            <a:ext cx="2308858" cy="400423"/>
          </a:xfrm>
          <a:prstGeom prst="rect">
            <a:avLst/>
          </a:prstGeom>
          <a:solidFill>
            <a:srgbClr val="E63E30"/>
          </a:solidFill>
        </p:spPr>
        <p:txBody>
          <a:bodyPr vert="horz" lIns="0" tIns="9144" rIns="45720" bIns="0" rtlCol="0" anchor="t" anchorCtr="0">
            <a:normAutofit/>
          </a:bodyPr>
          <a:lstStyle>
            <a:lvl1pPr algn="l" rtl="0" eaLnBrk="0" fontAlgn="base" hangingPunct="0">
              <a:spcBef>
                <a:spcPct val="0"/>
              </a:spcBef>
              <a:spcAft>
                <a:spcPct val="0"/>
              </a:spcAft>
              <a:defRPr sz="2800" kern="1200">
                <a:solidFill>
                  <a:srgbClr val="152456"/>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CAF17"/>
                </a:solidFill>
                <a:latin typeface="Trebuchet MS" charset="0"/>
                <a:ea typeface="ＭＳ Ｐゴシック" charset="0"/>
                <a:cs typeface="ＭＳ Ｐゴシック" charset="0"/>
              </a:defRPr>
            </a:lvl9pPr>
          </a:lstStyle>
          <a:p>
            <a:pPr algn="r" defTabSz="914400"/>
            <a:r>
              <a:rPr lang="en-US" sz="2000" dirty="0">
                <a:solidFill>
                  <a:schemeClr val="bg1"/>
                </a:solidFill>
              </a:rPr>
              <a:t>TRANSFER CREDITS</a:t>
            </a:r>
          </a:p>
        </p:txBody>
      </p:sp>
    </p:spTree>
    <p:extLst>
      <p:ext uri="{BB962C8B-B14F-4D97-AF65-F5344CB8AC3E}">
        <p14:creationId xmlns:p14="http://schemas.microsoft.com/office/powerpoint/2010/main" val="54303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2078F1C5-5EBF-1F46-BDD7-B8D72296DAC0}"/>
              </a:ext>
            </a:extLst>
          </p:cNvPr>
          <p:cNvSpPr>
            <a:spLocks noGrp="1"/>
          </p:cNvSpPr>
          <p:nvPr>
            <p:ph idx="1"/>
          </p:nvPr>
        </p:nvSpPr>
        <p:spPr>
          <a:xfrm>
            <a:off x="292100" y="669303"/>
            <a:ext cx="8559800" cy="3845041"/>
          </a:xfrm>
        </p:spPr>
        <p:txBody>
          <a:bodyPr numCol="2"/>
          <a:lstStyle/>
          <a:p>
            <a:pPr>
              <a:buClr>
                <a:schemeClr val="bg1"/>
              </a:buClr>
            </a:pPr>
            <a:r>
              <a:rPr lang="en-US" sz="1800" dirty="0"/>
              <a:t>How to read the schedule:</a:t>
            </a:r>
          </a:p>
          <a:p>
            <a:pPr marL="754063" lvl="1" indent="-342900">
              <a:buClr>
                <a:schemeClr val="bg1"/>
              </a:buClr>
              <a:buFont typeface="Arial" panose="020B0604020202020204" pitchFamily="34" charset="0"/>
              <a:buChar char="•"/>
            </a:pPr>
            <a:r>
              <a:rPr lang="en-US" sz="1600" dirty="0"/>
              <a:t>Example: FYS-100-8, T 4-4:50</a:t>
            </a:r>
          </a:p>
          <a:p>
            <a:pPr marL="1119188" lvl="2" indent="-342900">
              <a:buClr>
                <a:schemeClr val="bg1"/>
              </a:buClr>
              <a:buFont typeface="Arial" panose="020B0604020202020204" pitchFamily="34" charset="0"/>
              <a:buChar char="•"/>
            </a:pPr>
            <a:r>
              <a:rPr lang="en-US" sz="1400" dirty="0"/>
              <a:t>First Year Seminar-100- section #8</a:t>
            </a:r>
          </a:p>
          <a:p>
            <a:pPr marL="1119188" lvl="2" indent="-342900">
              <a:buClr>
                <a:schemeClr val="bg1"/>
              </a:buClr>
              <a:buFont typeface="Arial" panose="020B0604020202020204" pitchFamily="34" charset="0"/>
              <a:buChar char="•"/>
            </a:pPr>
            <a:r>
              <a:rPr lang="en-US" sz="1400" dirty="0"/>
              <a:t>Meets on Tuesdays only from 4 p.m. to 4:50 p.m.</a:t>
            </a:r>
          </a:p>
          <a:p>
            <a:pPr lvl="2">
              <a:buClr>
                <a:schemeClr val="bg1"/>
              </a:buClr>
            </a:pPr>
            <a:endParaRPr lang="en-US" sz="500" dirty="0"/>
          </a:p>
          <a:p>
            <a:pPr>
              <a:buClr>
                <a:schemeClr val="bg1"/>
              </a:buClr>
            </a:pPr>
            <a:r>
              <a:rPr lang="en-US" sz="1800" dirty="0"/>
              <a:t>Instructors, buildings, and classroom assignments are added closer to the start of the semester</a:t>
            </a:r>
          </a:p>
          <a:p>
            <a:pPr>
              <a:buClr>
                <a:schemeClr val="bg1"/>
              </a:buClr>
            </a:pPr>
            <a:endParaRPr lang="en-US" sz="500" dirty="0"/>
          </a:p>
          <a:p>
            <a:pPr>
              <a:buClr>
                <a:schemeClr val="bg1"/>
              </a:buClr>
            </a:pPr>
            <a:r>
              <a:rPr lang="en-US" sz="1800" dirty="0"/>
              <a:t>Check your schedule on BannerWeb often for changes!</a:t>
            </a:r>
          </a:p>
          <a:p>
            <a:pPr marL="754063" lvl="1" indent="-342900">
              <a:buClr>
                <a:schemeClr val="bg1"/>
              </a:buClr>
              <a:buFont typeface="Arial" panose="020B0604020202020204" pitchFamily="34" charset="0"/>
              <a:buChar char="•"/>
            </a:pPr>
            <a:r>
              <a:rPr lang="en-US" sz="1600" dirty="0"/>
              <a:t>Schedules may change, or locations updated. </a:t>
            </a:r>
          </a:p>
          <a:p>
            <a:pPr>
              <a:buClr>
                <a:schemeClr val="bg1"/>
              </a:buClr>
            </a:pPr>
            <a:r>
              <a:rPr lang="en-US" sz="1800" dirty="0"/>
              <a:t>Class days:</a:t>
            </a:r>
          </a:p>
          <a:p>
            <a:pPr marL="754063" lvl="1" indent="-342900">
              <a:buClr>
                <a:schemeClr val="bg1"/>
              </a:buClr>
              <a:buFont typeface="Arial" panose="020B0604020202020204" pitchFamily="34" charset="0"/>
              <a:buChar char="•"/>
            </a:pPr>
            <a:r>
              <a:rPr lang="en-US" sz="1600" dirty="0"/>
              <a:t>M- Monday</a:t>
            </a:r>
          </a:p>
          <a:p>
            <a:pPr marL="754063" lvl="1" indent="-342900">
              <a:buClr>
                <a:schemeClr val="bg1"/>
              </a:buClr>
              <a:buFont typeface="Arial" panose="020B0604020202020204" pitchFamily="34" charset="0"/>
              <a:buChar char="•"/>
            </a:pPr>
            <a:r>
              <a:rPr lang="en-US" sz="1600" dirty="0"/>
              <a:t>T- Tuesday</a:t>
            </a:r>
          </a:p>
          <a:p>
            <a:pPr marL="754063" lvl="1" indent="-342900">
              <a:buClr>
                <a:schemeClr val="bg1"/>
              </a:buClr>
              <a:buFont typeface="Arial" panose="020B0604020202020204" pitchFamily="34" charset="0"/>
              <a:buChar char="•"/>
            </a:pPr>
            <a:r>
              <a:rPr lang="en-US" sz="1600" dirty="0"/>
              <a:t>W- Wednesday</a:t>
            </a:r>
          </a:p>
          <a:p>
            <a:pPr marL="754063" lvl="1" indent="-342900">
              <a:buClr>
                <a:schemeClr val="bg1"/>
              </a:buClr>
              <a:buFont typeface="Arial" panose="020B0604020202020204" pitchFamily="34" charset="0"/>
              <a:buChar char="•"/>
            </a:pPr>
            <a:r>
              <a:rPr lang="en-US" sz="1600" u="sng" dirty="0">
                <a:solidFill>
                  <a:srgbClr val="FF0000"/>
                </a:solidFill>
              </a:rPr>
              <a:t>R- Thursday</a:t>
            </a:r>
          </a:p>
          <a:p>
            <a:pPr marL="754063" lvl="1" indent="-342900">
              <a:buClr>
                <a:schemeClr val="bg1"/>
              </a:buClr>
              <a:buFont typeface="Arial" panose="020B0604020202020204" pitchFamily="34" charset="0"/>
              <a:buChar char="•"/>
            </a:pPr>
            <a:r>
              <a:rPr lang="en-US" sz="1600" dirty="0"/>
              <a:t>F- Friday</a:t>
            </a:r>
          </a:p>
          <a:p>
            <a:pPr marL="1119188" lvl="2" indent="-342900">
              <a:buClr>
                <a:schemeClr val="bg1"/>
              </a:buClr>
              <a:buFont typeface="Arial" panose="020B0604020202020204" pitchFamily="34" charset="0"/>
              <a:buChar char="•"/>
            </a:pPr>
            <a:r>
              <a:rPr lang="en-US" sz="1400" dirty="0"/>
              <a:t>You may have classes M/W/F, meaning that class meets every Monday, Wednesday and Friday</a:t>
            </a:r>
          </a:p>
          <a:p>
            <a:pPr marL="1119188" lvl="2" indent="-342900">
              <a:buClr>
                <a:schemeClr val="bg1"/>
              </a:buClr>
              <a:buFont typeface="Arial" panose="020B0604020202020204" pitchFamily="34" charset="0"/>
              <a:buChar char="•"/>
            </a:pPr>
            <a:r>
              <a:rPr lang="en-US" sz="1400" dirty="0"/>
              <a:t>Or, you may have a class that meets only on R, which means you only go to that class on Thursdays</a:t>
            </a:r>
          </a:p>
        </p:txBody>
      </p:sp>
      <p:sp>
        <p:nvSpPr>
          <p:cNvPr id="9" name="Title 2">
            <a:extLst>
              <a:ext uri="{FF2B5EF4-FFF2-40B4-BE49-F238E27FC236}">
                <a16:creationId xmlns:a16="http://schemas.microsoft.com/office/drawing/2014/main" id="{6E150CF4-C533-6642-8B83-258094AAB934}"/>
              </a:ext>
            </a:extLst>
          </p:cNvPr>
          <p:cNvSpPr>
            <a:spLocks noGrp="1"/>
          </p:cNvSpPr>
          <p:nvPr>
            <p:ph type="title"/>
          </p:nvPr>
        </p:nvSpPr>
        <p:spPr>
          <a:xfrm>
            <a:off x="7033260" y="314529"/>
            <a:ext cx="1653540" cy="314627"/>
          </a:xfrm>
          <a:solidFill>
            <a:srgbClr val="E63E30"/>
          </a:solidFill>
        </p:spPr>
        <p:txBody>
          <a:bodyPr lIns="0" tIns="9144" rIns="45720" bIns="0" anchor="t" anchorCtr="0">
            <a:normAutofit/>
          </a:bodyPr>
          <a:lstStyle/>
          <a:p>
            <a:pPr algn="r"/>
            <a:r>
              <a:rPr lang="en-US" sz="1600" dirty="0"/>
              <a:t>YOUR SCHEDULE</a:t>
            </a:r>
          </a:p>
        </p:txBody>
      </p:sp>
    </p:spTree>
    <p:extLst>
      <p:ext uri="{BB962C8B-B14F-4D97-AF65-F5344CB8AC3E}">
        <p14:creationId xmlns:p14="http://schemas.microsoft.com/office/powerpoint/2010/main" val="205292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310FD4-5134-43B5-B0AD-EDA602AEE976}"/>
              </a:ext>
            </a:extLst>
          </p:cNvPr>
          <p:cNvSpPr>
            <a:spLocks noGrp="1"/>
          </p:cNvSpPr>
          <p:nvPr>
            <p:ph type="title"/>
          </p:nvPr>
        </p:nvSpPr>
        <p:spPr/>
        <p:txBody>
          <a:bodyPr/>
          <a:lstStyle/>
          <a:p>
            <a:r>
              <a:rPr lang="en-US" dirty="0"/>
              <a:t>Sample Student Schedule- Accounting</a:t>
            </a:r>
          </a:p>
        </p:txBody>
      </p:sp>
      <p:graphicFrame>
        <p:nvGraphicFramePr>
          <p:cNvPr id="4" name="Content Placeholder 3">
            <a:extLst>
              <a:ext uri="{FF2B5EF4-FFF2-40B4-BE49-F238E27FC236}">
                <a16:creationId xmlns:a16="http://schemas.microsoft.com/office/drawing/2014/main" id="{0C7776B0-5C9A-47B4-81D4-8E7BD86FF257}"/>
              </a:ext>
            </a:extLst>
          </p:cNvPr>
          <p:cNvGraphicFramePr>
            <a:graphicFrameLocks noGrp="1"/>
          </p:cNvGraphicFramePr>
          <p:nvPr>
            <p:ph idx="1"/>
            <p:extLst>
              <p:ext uri="{D42A27DB-BD31-4B8C-83A1-F6EECF244321}">
                <p14:modId xmlns:p14="http://schemas.microsoft.com/office/powerpoint/2010/main" val="801917368"/>
              </p:ext>
            </p:extLst>
          </p:nvPr>
        </p:nvGraphicFramePr>
        <p:xfrm>
          <a:off x="347471" y="1419720"/>
          <a:ext cx="8191617" cy="2995380"/>
        </p:xfrm>
        <a:graphic>
          <a:graphicData uri="http://schemas.openxmlformats.org/drawingml/2006/table">
            <a:tbl>
              <a:tblPr firstRow="1" bandRow="1">
                <a:tableStyleId>{125E5076-3810-47DD-B79F-674D7AD40C01}</a:tableStyleId>
              </a:tblPr>
              <a:tblGrid>
                <a:gridCol w="2730539">
                  <a:extLst>
                    <a:ext uri="{9D8B030D-6E8A-4147-A177-3AD203B41FA5}">
                      <a16:colId xmlns:a16="http://schemas.microsoft.com/office/drawing/2014/main" val="2994798877"/>
                    </a:ext>
                  </a:extLst>
                </a:gridCol>
                <a:gridCol w="2730539">
                  <a:extLst>
                    <a:ext uri="{9D8B030D-6E8A-4147-A177-3AD203B41FA5}">
                      <a16:colId xmlns:a16="http://schemas.microsoft.com/office/drawing/2014/main" val="2546406663"/>
                    </a:ext>
                  </a:extLst>
                </a:gridCol>
                <a:gridCol w="2730539">
                  <a:extLst>
                    <a:ext uri="{9D8B030D-6E8A-4147-A177-3AD203B41FA5}">
                      <a16:colId xmlns:a16="http://schemas.microsoft.com/office/drawing/2014/main" val="2874741571"/>
                    </a:ext>
                  </a:extLst>
                </a:gridCol>
              </a:tblGrid>
              <a:tr h="346280">
                <a:tc>
                  <a:txBody>
                    <a:bodyPr/>
                    <a:lstStyle/>
                    <a:p>
                      <a:r>
                        <a:rPr lang="en-US" dirty="0"/>
                        <a:t>CLASS</a:t>
                      </a:r>
                      <a:r>
                        <a:rPr lang="en-US" baseline="0" dirty="0"/>
                        <a:t> NAME</a:t>
                      </a:r>
                      <a:endParaRPr lang="en-US" dirty="0"/>
                    </a:p>
                  </a:txBody>
                  <a:tcPr/>
                </a:tc>
                <a:tc>
                  <a:txBody>
                    <a:bodyPr/>
                    <a:lstStyle/>
                    <a:p>
                      <a:r>
                        <a:rPr lang="en-US" dirty="0"/>
                        <a:t>COURSE NUMBER </a:t>
                      </a:r>
                    </a:p>
                  </a:txBody>
                  <a:tcPr/>
                </a:tc>
                <a:tc>
                  <a:txBody>
                    <a:bodyPr/>
                    <a:lstStyle/>
                    <a:p>
                      <a:r>
                        <a:rPr lang="en-US" dirty="0"/>
                        <a:t>DAYS/TIMES</a:t>
                      </a:r>
                    </a:p>
                  </a:txBody>
                  <a:tcPr/>
                </a:tc>
                <a:extLst>
                  <a:ext uri="{0D108BD9-81ED-4DB2-BD59-A6C34878D82A}">
                    <a16:rowId xmlns:a16="http://schemas.microsoft.com/office/drawing/2014/main" val="2882417459"/>
                  </a:ext>
                </a:extLst>
              </a:tr>
              <a:tr h="346280">
                <a:tc>
                  <a:txBody>
                    <a:bodyPr/>
                    <a:lstStyle/>
                    <a:p>
                      <a:r>
                        <a:rPr lang="en-US" dirty="0"/>
                        <a:t>First Year Seminar</a:t>
                      </a:r>
                    </a:p>
                  </a:txBody>
                  <a:tcPr/>
                </a:tc>
                <a:tc>
                  <a:txBody>
                    <a:bodyPr/>
                    <a:lstStyle/>
                    <a:p>
                      <a:r>
                        <a:rPr lang="en-US" dirty="0"/>
                        <a:t>FYS-100-6</a:t>
                      </a:r>
                    </a:p>
                  </a:txBody>
                  <a:tcPr/>
                </a:tc>
                <a:tc>
                  <a:txBody>
                    <a:bodyPr/>
                    <a:lstStyle/>
                    <a:p>
                      <a:r>
                        <a:rPr lang="en-US" dirty="0"/>
                        <a:t>W 1-1:50</a:t>
                      </a:r>
                      <a:r>
                        <a:rPr lang="en-US" baseline="0" dirty="0"/>
                        <a:t> p.m.</a:t>
                      </a:r>
                      <a:endParaRPr lang="en-US" dirty="0"/>
                    </a:p>
                  </a:txBody>
                  <a:tcPr/>
                </a:tc>
                <a:extLst>
                  <a:ext uri="{0D108BD9-81ED-4DB2-BD59-A6C34878D82A}">
                    <a16:rowId xmlns:a16="http://schemas.microsoft.com/office/drawing/2014/main" val="1609464178"/>
                  </a:ext>
                </a:extLst>
              </a:tr>
              <a:tr h="346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a:t>
                      </a:r>
                      <a:r>
                        <a:rPr lang="en-US" baseline="0" dirty="0"/>
                        <a:t> Seminar I</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WRIT-101-15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MWF 12-12:50 p</a:t>
                      </a:r>
                      <a:r>
                        <a:rPr lang="en-US" baseline="0" dirty="0"/>
                        <a:t>.m.</a:t>
                      </a:r>
                      <a:endParaRPr lang="en-US" dirty="0"/>
                    </a:p>
                  </a:txBody>
                  <a:tcPr/>
                </a:tc>
                <a:extLst>
                  <a:ext uri="{0D108BD9-81ED-4DB2-BD59-A6C34878D82A}">
                    <a16:rowId xmlns:a16="http://schemas.microsoft.com/office/drawing/2014/main" val="1100722582"/>
                  </a:ext>
                </a:extLst>
              </a:tr>
              <a:tr h="605990">
                <a:tc>
                  <a:txBody>
                    <a:bodyPr/>
                    <a:lstStyle/>
                    <a:p>
                      <a:r>
                        <a:rPr lang="en-US" dirty="0"/>
                        <a:t>Finding and Shaping Opportunity</a:t>
                      </a:r>
                    </a:p>
                  </a:txBody>
                  <a:tcPr/>
                </a:tc>
                <a:tc>
                  <a:txBody>
                    <a:bodyPr/>
                    <a:lstStyle/>
                    <a:p>
                      <a:r>
                        <a:rPr lang="en-US" dirty="0"/>
                        <a:t>DECF-102-1</a:t>
                      </a:r>
                    </a:p>
                  </a:txBody>
                  <a:tcPr/>
                </a:tc>
                <a:tc>
                  <a:txBody>
                    <a:bodyPr/>
                    <a:lstStyle/>
                    <a:p>
                      <a:r>
                        <a:rPr lang="en-US" dirty="0"/>
                        <a:t>TR 4-5:15 pm</a:t>
                      </a:r>
                    </a:p>
                  </a:txBody>
                  <a:tcPr/>
                </a:tc>
                <a:extLst>
                  <a:ext uri="{0D108BD9-81ED-4DB2-BD59-A6C34878D82A}">
                    <a16:rowId xmlns:a16="http://schemas.microsoft.com/office/drawing/2014/main" val="4239225145"/>
                  </a:ext>
                </a:extLst>
              </a:tr>
              <a:tr h="526500">
                <a:tc>
                  <a:txBody>
                    <a:bodyPr/>
                    <a:lstStyle/>
                    <a:p>
                      <a:r>
                        <a:rPr lang="en-US" dirty="0"/>
                        <a:t>Principles</a:t>
                      </a:r>
                      <a:r>
                        <a:rPr lang="en-US" baseline="0" dirty="0"/>
                        <a:t> of Marketing</a:t>
                      </a:r>
                      <a:endParaRPr lang="en-US" dirty="0"/>
                    </a:p>
                  </a:txBody>
                  <a:tcPr/>
                </a:tc>
                <a:tc>
                  <a:txBody>
                    <a:bodyPr/>
                    <a:lstStyle/>
                    <a:p>
                      <a:r>
                        <a:rPr lang="en-US" dirty="0"/>
                        <a:t>MKTG-102-9</a:t>
                      </a:r>
                    </a:p>
                  </a:txBody>
                  <a:tcPr/>
                </a:tc>
                <a:tc>
                  <a:txBody>
                    <a:bodyPr/>
                    <a:lstStyle/>
                    <a:p>
                      <a:r>
                        <a:rPr lang="en-US" dirty="0"/>
                        <a:t>TR 9:30</a:t>
                      </a:r>
                      <a:r>
                        <a:rPr lang="en-US" baseline="0" dirty="0"/>
                        <a:t>-10:45 a.m.</a:t>
                      </a:r>
                      <a:endParaRPr lang="en-US" dirty="0"/>
                    </a:p>
                  </a:txBody>
                  <a:tcPr/>
                </a:tc>
                <a:extLst>
                  <a:ext uri="{0D108BD9-81ED-4DB2-BD59-A6C34878D82A}">
                    <a16:rowId xmlns:a16="http://schemas.microsoft.com/office/drawing/2014/main" val="3692700742"/>
                  </a:ext>
                </a:extLst>
              </a:tr>
              <a:tr h="346280">
                <a:tc>
                  <a:txBody>
                    <a:bodyPr/>
                    <a:lstStyle/>
                    <a:p>
                      <a:r>
                        <a:rPr lang="en-US" dirty="0"/>
                        <a:t>College Algebra</a:t>
                      </a:r>
                    </a:p>
                  </a:txBody>
                  <a:tcPr/>
                </a:tc>
                <a:tc>
                  <a:txBody>
                    <a:bodyPr/>
                    <a:lstStyle/>
                    <a:p>
                      <a:r>
                        <a:rPr lang="en-US" dirty="0"/>
                        <a:t>MATH-101-3</a:t>
                      </a:r>
                    </a:p>
                  </a:txBody>
                  <a:tcPr/>
                </a:tc>
                <a:tc>
                  <a:txBody>
                    <a:bodyPr/>
                    <a:lstStyle/>
                    <a:p>
                      <a:r>
                        <a:rPr lang="en-US" dirty="0"/>
                        <a:t>TR 11-12:15 p.m.</a:t>
                      </a:r>
                    </a:p>
                  </a:txBody>
                  <a:tcPr/>
                </a:tc>
                <a:extLst>
                  <a:ext uri="{0D108BD9-81ED-4DB2-BD59-A6C34878D82A}">
                    <a16:rowId xmlns:a16="http://schemas.microsoft.com/office/drawing/2014/main" val="1561461464"/>
                  </a:ext>
                </a:extLst>
              </a:tr>
              <a:tr h="346280">
                <a:tc>
                  <a:txBody>
                    <a:bodyPr/>
                    <a:lstStyle/>
                    <a:p>
                      <a:r>
                        <a:rPr lang="en-US" dirty="0"/>
                        <a:t>Financial</a:t>
                      </a:r>
                      <a:r>
                        <a:rPr lang="en-US" baseline="0" dirty="0"/>
                        <a:t> Accounting</a:t>
                      </a:r>
                      <a:endParaRPr lang="en-US" dirty="0"/>
                    </a:p>
                  </a:txBody>
                  <a:tcPr/>
                </a:tc>
                <a:tc>
                  <a:txBody>
                    <a:bodyPr/>
                    <a:lstStyle/>
                    <a:p>
                      <a:r>
                        <a:rPr lang="en-US" dirty="0"/>
                        <a:t>ACCT-101-1</a:t>
                      </a:r>
                    </a:p>
                  </a:txBody>
                  <a:tcPr/>
                </a:tc>
                <a:tc>
                  <a:txBody>
                    <a:bodyPr/>
                    <a:lstStyle/>
                    <a:p>
                      <a:r>
                        <a:rPr lang="en-US" dirty="0"/>
                        <a:t>MW 8-9:15 a.m.</a:t>
                      </a:r>
                    </a:p>
                  </a:txBody>
                  <a:tcPr/>
                </a:tc>
                <a:extLst>
                  <a:ext uri="{0D108BD9-81ED-4DB2-BD59-A6C34878D82A}">
                    <a16:rowId xmlns:a16="http://schemas.microsoft.com/office/drawing/2014/main" val="1979877244"/>
                  </a:ext>
                </a:extLst>
              </a:tr>
            </a:tbl>
          </a:graphicData>
        </a:graphic>
      </p:graphicFrame>
    </p:spTree>
    <p:extLst>
      <p:ext uri="{BB962C8B-B14F-4D97-AF65-F5344CB8AC3E}">
        <p14:creationId xmlns:p14="http://schemas.microsoft.com/office/powerpoint/2010/main" val="185240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ght content">
  <a:themeElements>
    <a:clrScheme name="Custom 1">
      <a:dk1>
        <a:srgbClr val="011E40"/>
      </a:dk1>
      <a:lt1>
        <a:sysClr val="window" lastClr="FFFFFF"/>
      </a:lt1>
      <a:dk2>
        <a:srgbClr val="2F5897"/>
      </a:dk2>
      <a:lt2>
        <a:srgbClr val="E4E9EF"/>
      </a:lt2>
      <a:accent1>
        <a:srgbClr val="307FE2"/>
      </a:accent1>
      <a:accent2>
        <a:srgbClr val="F8E08E"/>
      </a:accent2>
      <a:accent3>
        <a:srgbClr val="80225F"/>
      </a:accent3>
      <a:accent4>
        <a:srgbClr val="011E40"/>
      </a:accent4>
      <a:accent5>
        <a:srgbClr val="C4B000"/>
      </a:accent5>
      <a:accent6>
        <a:srgbClr val="89813D"/>
      </a:accent6>
      <a:hlink>
        <a:srgbClr val="2DCCD3"/>
      </a:hlink>
      <a:folHlink>
        <a:srgbClr val="C4BCB7"/>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D4BC73B5BDB546B528FA04DEAA7A22" ma:contentTypeVersion="12" ma:contentTypeDescription="Create a new document." ma:contentTypeScope="" ma:versionID="ed3d4b486bee5eaa4372cb7a7f66b649">
  <xsd:schema xmlns:xsd="http://www.w3.org/2001/XMLSchema" xmlns:xs="http://www.w3.org/2001/XMLSchema" xmlns:p="http://schemas.microsoft.com/office/2006/metadata/properties" xmlns:ns3="98fb7959-c107-4ddd-9b43-9ee4dd475701" xmlns:ns4="e2775086-7285-43b4-94ae-9551b619f59f" targetNamespace="http://schemas.microsoft.com/office/2006/metadata/properties" ma:root="true" ma:fieldsID="94235698e7aacf9c5afe39d67fd61a99" ns3:_="" ns4:_="">
    <xsd:import namespace="98fb7959-c107-4ddd-9b43-9ee4dd475701"/>
    <xsd:import namespace="e2775086-7285-43b4-94ae-9551b619f59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b7959-c107-4ddd-9b43-9ee4dd475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775086-7285-43b4-94ae-9551b619f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B6E999-7697-4762-8DFF-262535FA608A}">
  <ds:schemaRefs>
    <ds:schemaRef ds:uri="http://purl.org/dc/terms/"/>
    <ds:schemaRef ds:uri="http://schemas.openxmlformats.org/package/2006/metadata/core-properties"/>
    <ds:schemaRef ds:uri="http://purl.org/dc/dcmitype/"/>
    <ds:schemaRef ds:uri="http://schemas.microsoft.com/office/infopath/2007/PartnerControls"/>
    <ds:schemaRef ds:uri="e2775086-7285-43b4-94ae-9551b619f59f"/>
    <ds:schemaRef ds:uri="http://purl.org/dc/elements/1.1/"/>
    <ds:schemaRef ds:uri="http://schemas.microsoft.com/office/2006/metadata/properties"/>
    <ds:schemaRef ds:uri="http://schemas.microsoft.com/office/2006/documentManagement/types"/>
    <ds:schemaRef ds:uri="98fb7959-c107-4ddd-9b43-9ee4dd475701"/>
    <ds:schemaRef ds:uri="http://www.w3.org/XML/1998/namespace"/>
  </ds:schemaRefs>
</ds:datastoreItem>
</file>

<file path=customXml/itemProps2.xml><?xml version="1.0" encoding="utf-8"?>
<ds:datastoreItem xmlns:ds="http://schemas.openxmlformats.org/officeDocument/2006/customXml" ds:itemID="{D68F81D3-BF0C-489B-B97E-1AB060579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b7959-c107-4ddd-9b43-9ee4dd475701"/>
    <ds:schemaRef ds:uri="e2775086-7285-43b4-94ae-9551b619f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A12ABA-A8B3-4BDB-A594-1A99EA69F3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Adjacency.thmx</Template>
  <TotalTime>9911</TotalTime>
  <Words>2324</Words>
  <Application>Microsoft Office PowerPoint</Application>
  <PresentationFormat>On-screen Show (16:9)</PresentationFormat>
  <Paragraphs>315</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Calibri</vt:lpstr>
      <vt:lpstr>Trebuchet MS</vt:lpstr>
      <vt:lpstr>Wingdings 2</vt:lpstr>
      <vt:lpstr>Light content</vt:lpstr>
      <vt:lpstr>The Academic Success Center</vt:lpstr>
      <vt:lpstr>Academic Success Center</vt:lpstr>
      <vt:lpstr>OFFICE DESCRIPTION</vt:lpstr>
      <vt:lpstr>PLACEMENT PROCESSS</vt:lpstr>
      <vt:lpstr>PowerPoint Presentation</vt:lpstr>
      <vt:lpstr>Math placement depends on your math placement results, as well as the math requirements for your specific major.  Depending on your results you may have been placed into the one of the following: </vt:lpstr>
      <vt:lpstr>PowerPoint Presentation</vt:lpstr>
      <vt:lpstr>YOUR SCHEDULE</vt:lpstr>
      <vt:lpstr>Sample Student Schedule- Accounting</vt:lpstr>
      <vt:lpstr>Sample Student Schedule- Pre-Med</vt:lpstr>
      <vt:lpstr>Sample Student Schedule- Architecture</vt:lpstr>
      <vt:lpstr>Sample Student Schedule- Fashion Design</vt:lpstr>
      <vt:lpstr>PowerPoint Presentation</vt:lpstr>
      <vt:lpstr>PowerPoint Presentation</vt:lpstr>
      <vt:lpstr>PowerPoint Presentation</vt:lpstr>
      <vt:lpstr>FIRST-YEAR ADVISING</vt:lpstr>
      <vt:lpstr>FIRST-YEAR ADVISING</vt:lpstr>
      <vt:lpstr>PowerPoint Presentation</vt:lpstr>
      <vt:lpstr>IMPORTANT THINGS TO REMEMBER</vt:lpstr>
      <vt:lpstr>PowerPoint Presentation</vt:lpstr>
      <vt:lpstr>PowerPoint Presentation</vt:lpstr>
      <vt:lpstr>PowerPoint Presentation</vt:lpstr>
    </vt:vector>
  </TitlesOfParts>
  <Manager/>
  <Company>Jefferson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Creative Services</dc:creator>
  <cp:keywords/>
  <dc:description/>
  <cp:lastModifiedBy>Tia Kemp</cp:lastModifiedBy>
  <cp:revision>342</cp:revision>
  <cp:lastPrinted>2014-04-07T13:42:21Z</cp:lastPrinted>
  <dcterms:created xsi:type="dcterms:W3CDTF">2014-04-05T18:35:34Z</dcterms:created>
  <dcterms:modified xsi:type="dcterms:W3CDTF">2025-01-07T14:51:51Z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0x0101006FD4BC73B5BDB546B528FA04DEAA7A22</vt:lpwstr>
  </property>
</Properties>
</file>