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12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8" descr="C:\Users\mxa046\Documents\Jefferson-4x3[1]\ppt\media\image3.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52400" y="6186488"/>
            <a:ext cx="1981200"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E8B9B5-8C64-409B-933E-F755126401AE}" type="datetimeFigureOut">
              <a:rPr lang="en-US" smtClean="0"/>
              <a:t>3/15/2016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61817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8B9B5-8C64-409B-933E-F755126401AE}" type="datetimeFigureOut">
              <a:rPr lang="en-US" smtClean="0"/>
              <a:t>3/15/2016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25183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8B9B5-8C64-409B-933E-F755126401AE}" type="datetimeFigureOut">
              <a:rPr lang="en-US" smtClean="0"/>
              <a:t>3/15/2016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412111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8B9B5-8C64-409B-933E-F755126401AE}" type="datetimeFigureOut">
              <a:rPr lang="en-US" smtClean="0"/>
              <a:t>3/15/2016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26068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E8B9B5-8C64-409B-933E-F755126401AE}" type="datetimeFigureOut">
              <a:rPr lang="en-US" smtClean="0"/>
              <a:t>3/15/2016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1558786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E8B9B5-8C64-409B-933E-F755126401AE}" type="datetimeFigureOut">
              <a:rPr lang="en-US" smtClean="0"/>
              <a:t>3/15/2016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36123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E8B9B5-8C64-409B-933E-F755126401AE}" type="datetimeFigureOut">
              <a:rPr lang="en-US" smtClean="0"/>
              <a:t>3/15/2016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39012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E8B9B5-8C64-409B-933E-F755126401AE}" type="datetimeFigureOut">
              <a:rPr lang="en-US" smtClean="0"/>
              <a:t>3/15/2016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174591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8B9B5-8C64-409B-933E-F755126401AE}" type="datetimeFigureOut">
              <a:rPr lang="en-US" smtClean="0"/>
              <a:t>3/15/2016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2024003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E8B9B5-8C64-409B-933E-F755126401AE}" type="datetimeFigureOut">
              <a:rPr lang="en-US" smtClean="0"/>
              <a:t>3/15/2016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2284513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E8B9B5-8C64-409B-933E-F755126401AE}" type="datetimeFigureOut">
              <a:rPr lang="en-US" smtClean="0"/>
              <a:t>3/15/2016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F0285B-7F7F-4A90-AD3F-9F67C65289FB}" type="slidenum">
              <a:rPr lang="en-US" smtClean="0"/>
              <a:t>‹#›</a:t>
            </a:fld>
            <a:endParaRPr lang="en-US"/>
          </a:p>
        </p:txBody>
      </p:sp>
    </p:spTree>
    <p:extLst>
      <p:ext uri="{BB962C8B-B14F-4D97-AF65-F5344CB8AC3E}">
        <p14:creationId xmlns:p14="http://schemas.microsoft.com/office/powerpoint/2010/main" val="357749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8" descr="C:\Users\mxa046\Documents\Jefferson-4x3[1]\ppt\media\image3.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52400" y="6186488"/>
            <a:ext cx="1981200" cy="53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8B9B5-8C64-409B-933E-F755126401AE}" type="datetimeFigureOut">
              <a:rPr lang="en-US" smtClean="0"/>
              <a:t>3/15/2016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F0285B-7F7F-4A90-AD3F-9F67C65289FB}" type="slidenum">
              <a:rPr lang="en-US" smtClean="0"/>
              <a:t>‹#›</a:t>
            </a:fld>
            <a:endParaRPr lang="en-US"/>
          </a:p>
        </p:txBody>
      </p:sp>
    </p:spTree>
    <p:extLst>
      <p:ext uri="{BB962C8B-B14F-4D97-AF65-F5344CB8AC3E}">
        <p14:creationId xmlns:p14="http://schemas.microsoft.com/office/powerpoint/2010/main" val="133537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smtClean="0">
                <a:solidFill>
                  <a:srgbClr val="17375E"/>
                </a:solidFill>
              </a:rPr>
              <a:t>Concur Travel and Expense Management</a:t>
            </a:r>
            <a:endParaRPr lang="en-US" dirty="0"/>
          </a:p>
        </p:txBody>
      </p:sp>
      <p:sp>
        <p:nvSpPr>
          <p:cNvPr id="3" name="Subtitle 2"/>
          <p:cNvSpPr>
            <a:spLocks noGrp="1"/>
          </p:cNvSpPr>
          <p:nvPr>
            <p:ph type="subTitle" idx="1"/>
          </p:nvPr>
        </p:nvSpPr>
        <p:spPr/>
        <p:txBody>
          <a:bodyPr/>
          <a:lstStyle/>
          <a:p>
            <a:r>
              <a:rPr lang="en-US" dirty="0" smtClean="0"/>
              <a:t>Acting as Other Users:</a:t>
            </a:r>
            <a:endParaRPr lang="en-US" dirty="0"/>
          </a:p>
        </p:txBody>
      </p:sp>
      <p:sp>
        <p:nvSpPr>
          <p:cNvPr id="4" name="Text Box 2"/>
          <p:cNvSpPr txBox="1">
            <a:spLocks noChangeArrowheads="1"/>
          </p:cNvSpPr>
          <p:nvPr/>
        </p:nvSpPr>
        <p:spPr bwMode="auto">
          <a:xfrm>
            <a:off x="3429000" y="4495800"/>
            <a:ext cx="3962400" cy="617218"/>
          </a:xfrm>
          <a:prstGeom prst="rect">
            <a:avLst/>
          </a:prstGeom>
          <a:solidFill>
            <a:schemeClr val="accent6">
              <a:lumMod val="40000"/>
              <a:lumOff val="60000"/>
            </a:schemeClr>
          </a:solidFill>
          <a:ln w="31750">
            <a:solidFill>
              <a:srgbClr val="C0504D"/>
            </a:solidFill>
            <a:miter lim="800000"/>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algn="ctr" eaLnBrk="1" hangingPunct="1">
              <a:spcAft>
                <a:spcPts val="1000"/>
              </a:spcAft>
              <a:defRPr/>
            </a:pPr>
            <a:r>
              <a:rPr lang="en-US" sz="1600" b="1" i="1" noProof="1" smtClean="0"/>
              <a:t>Accessing accounts that have been delegated to you.</a:t>
            </a:r>
            <a:endParaRPr lang="en-US" sz="1600" b="1" i="1" noProof="1" smtClean="0"/>
          </a:p>
        </p:txBody>
      </p:sp>
    </p:spTree>
    <p:extLst>
      <p:ext uri="{BB962C8B-B14F-4D97-AF65-F5344CB8AC3E}">
        <p14:creationId xmlns:p14="http://schemas.microsoft.com/office/powerpoint/2010/main" val="33508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75" y="1204913"/>
            <a:ext cx="6343650"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2"/>
          <p:cNvSpPr txBox="1">
            <a:spLocks noChangeArrowheads="1"/>
          </p:cNvSpPr>
          <p:nvPr/>
        </p:nvSpPr>
        <p:spPr bwMode="auto">
          <a:xfrm>
            <a:off x="6324600" y="4891088"/>
            <a:ext cx="2514599" cy="1524000"/>
          </a:xfrm>
          <a:prstGeom prst="rect">
            <a:avLst/>
          </a:prstGeom>
          <a:solidFill>
            <a:srgbClr val="F2DBDB"/>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lvl="1" eaLnBrk="1" hangingPunct="1">
              <a:spcAft>
                <a:spcPts val="1000"/>
              </a:spcAft>
              <a:buFont typeface="Symbol" pitchFamily="18" charset="2"/>
              <a:buChar char="·"/>
              <a:defRPr/>
            </a:pPr>
            <a:r>
              <a:rPr lang="en-US" sz="1600" noProof="1" smtClean="0"/>
              <a:t> Navigate to Concur at Concur.Jefferson.Edu, from anywhere</a:t>
            </a:r>
          </a:p>
          <a:p>
            <a:pPr marL="0" lvl="1" eaLnBrk="1" hangingPunct="1">
              <a:spcAft>
                <a:spcPts val="1000"/>
              </a:spcAft>
              <a:buFont typeface="Symbol" pitchFamily="18" charset="2"/>
              <a:buChar char="·"/>
              <a:defRPr/>
            </a:pPr>
            <a:r>
              <a:rPr lang="en-US" sz="1600" noProof="1" smtClean="0">
                <a:latin typeface="+mn-lt"/>
              </a:rPr>
              <a:t> Sign on using your campus key and password</a:t>
            </a:r>
          </a:p>
        </p:txBody>
      </p:sp>
    </p:spTree>
    <p:extLst>
      <p:ext uri="{BB962C8B-B14F-4D97-AF65-F5344CB8AC3E}">
        <p14:creationId xmlns:p14="http://schemas.microsoft.com/office/powerpoint/2010/main" val="67239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29640"/>
            <a:ext cx="7467600" cy="5190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7010400" y="1143000"/>
            <a:ext cx="609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6" name="Oval 5"/>
          <p:cNvSpPr/>
          <p:nvPr/>
        </p:nvSpPr>
        <p:spPr>
          <a:xfrm>
            <a:off x="5029200" y="2743200"/>
            <a:ext cx="2743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7" name="Text Box 2"/>
          <p:cNvSpPr txBox="1">
            <a:spLocks noChangeArrowheads="1"/>
          </p:cNvSpPr>
          <p:nvPr/>
        </p:nvSpPr>
        <p:spPr bwMode="auto">
          <a:xfrm>
            <a:off x="1600200" y="3525086"/>
            <a:ext cx="2667000" cy="990600"/>
          </a:xfrm>
          <a:prstGeom prst="rect">
            <a:avLst/>
          </a:prstGeom>
          <a:solidFill>
            <a:srgbClr val="F2DBDB"/>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lvl="1" eaLnBrk="1" hangingPunct="1">
              <a:spcAft>
                <a:spcPts val="1000"/>
              </a:spcAft>
              <a:buFont typeface="Symbol" pitchFamily="18" charset="2"/>
              <a:buChar char="·"/>
              <a:defRPr/>
            </a:pPr>
            <a:r>
              <a:rPr lang="en-US" sz="1600" noProof="1" smtClean="0"/>
              <a:t>Click on </a:t>
            </a:r>
            <a:r>
              <a:rPr lang="en-US" sz="1600" b="1" noProof="1" smtClean="0"/>
              <a:t>Profile </a:t>
            </a:r>
            <a:endParaRPr lang="en-US" sz="1600" noProof="1" smtClean="0"/>
          </a:p>
          <a:p>
            <a:pPr marL="0" lvl="1" eaLnBrk="1" hangingPunct="1">
              <a:spcAft>
                <a:spcPts val="1000"/>
              </a:spcAft>
              <a:buFont typeface="Symbol" pitchFamily="18" charset="2"/>
              <a:buChar char="·"/>
              <a:defRPr/>
            </a:pPr>
            <a:r>
              <a:rPr lang="en-US" sz="1600" noProof="1" smtClean="0">
                <a:latin typeface="+mn-lt"/>
              </a:rPr>
              <a:t>Click in the box under the </a:t>
            </a:r>
            <a:r>
              <a:rPr lang="en-US" sz="1600" i="1" noProof="1" smtClean="0">
                <a:latin typeface="+mn-lt"/>
              </a:rPr>
              <a:t>Acting as other user </a:t>
            </a:r>
            <a:r>
              <a:rPr lang="en-US" sz="1600" noProof="1" smtClean="0">
                <a:latin typeface="+mn-lt"/>
              </a:rPr>
              <a:t>heading</a:t>
            </a:r>
          </a:p>
        </p:txBody>
      </p:sp>
      <p:sp>
        <p:nvSpPr>
          <p:cNvPr id="5" name="Isosceles Triangle 4"/>
          <p:cNvSpPr/>
          <p:nvPr/>
        </p:nvSpPr>
        <p:spPr>
          <a:xfrm rot="10800000">
            <a:off x="3036564" y="3648028"/>
            <a:ext cx="114299" cy="86144"/>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9" name="AutoShape 4"/>
          <p:cNvCxnSpPr>
            <a:cxnSpLocks noChangeShapeType="1"/>
          </p:cNvCxnSpPr>
          <p:nvPr/>
        </p:nvCxnSpPr>
        <p:spPr bwMode="auto">
          <a:xfrm flipV="1">
            <a:off x="2933700" y="3124200"/>
            <a:ext cx="2324100" cy="400886"/>
          </a:xfrm>
          <a:prstGeom prst="straightConnector1">
            <a:avLst/>
          </a:prstGeom>
          <a:noFill/>
          <a:ln w="38100">
            <a:solidFill>
              <a:srgbClr val="C0504D"/>
            </a:solidFill>
            <a:round/>
            <a:headEnd/>
            <a:tailEnd type="triangle" w="med" len="med"/>
          </a:ln>
          <a:extLst>
            <a:ext uri="{909E8E84-426E-40DD-AFC4-6F175D3DCCD1}">
              <a14:hiddenFill xmlns:a14="http://schemas.microsoft.com/office/drawing/2010/main">
                <a:noFill/>
              </a14:hiddenFill>
            </a:ext>
          </a:extLst>
        </p:spPr>
      </p:cxnSp>
      <p:cxnSp>
        <p:nvCxnSpPr>
          <p:cNvPr id="12" name="AutoShape 4"/>
          <p:cNvCxnSpPr>
            <a:cxnSpLocks noChangeShapeType="1"/>
            <a:stCxn id="7" idx="0"/>
          </p:cNvCxnSpPr>
          <p:nvPr/>
        </p:nvCxnSpPr>
        <p:spPr bwMode="auto">
          <a:xfrm flipV="1">
            <a:off x="2933700" y="1295400"/>
            <a:ext cx="4000500" cy="2229686"/>
          </a:xfrm>
          <a:prstGeom prst="straightConnector1">
            <a:avLst/>
          </a:prstGeom>
          <a:noFill/>
          <a:ln w="38100">
            <a:solidFill>
              <a:srgbClr val="C0504D"/>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15955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9" y="932129"/>
            <a:ext cx="7394449" cy="5185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2"/>
          <p:cNvSpPr txBox="1">
            <a:spLocks noChangeArrowheads="1"/>
          </p:cNvSpPr>
          <p:nvPr/>
        </p:nvSpPr>
        <p:spPr bwMode="auto">
          <a:xfrm>
            <a:off x="1171193" y="3657600"/>
            <a:ext cx="3310890" cy="2037514"/>
          </a:xfrm>
          <a:prstGeom prst="rect">
            <a:avLst/>
          </a:prstGeom>
          <a:solidFill>
            <a:srgbClr val="F2DBDB"/>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lvl="1" eaLnBrk="1" hangingPunct="1">
              <a:spcAft>
                <a:spcPts val="1000"/>
              </a:spcAft>
              <a:buFont typeface="Symbol" pitchFamily="18" charset="2"/>
              <a:buChar char="·"/>
              <a:defRPr/>
            </a:pPr>
            <a:r>
              <a:rPr lang="en-US" sz="1600" noProof="1" smtClean="0"/>
              <a:t>Select the user for whom you wish to work on behalf of</a:t>
            </a:r>
          </a:p>
          <a:p>
            <a:pPr marL="685800" lvl="2" eaLnBrk="1" hangingPunct="1">
              <a:spcAft>
                <a:spcPts val="1000"/>
              </a:spcAft>
              <a:buFont typeface="Symbol" pitchFamily="18" charset="2"/>
              <a:buChar char="·"/>
              <a:defRPr/>
            </a:pPr>
            <a:r>
              <a:rPr lang="en-US" sz="1600" noProof="1" smtClean="0"/>
              <a:t>You will only be able to access profiles of individuals who have configured you inthe profiles.</a:t>
            </a:r>
          </a:p>
          <a:p>
            <a:pPr marL="0" lvl="1" eaLnBrk="1" hangingPunct="1">
              <a:spcAft>
                <a:spcPts val="1000"/>
              </a:spcAft>
              <a:buFont typeface="Symbol" pitchFamily="18" charset="2"/>
              <a:buChar char="·"/>
              <a:defRPr/>
            </a:pPr>
            <a:r>
              <a:rPr lang="en-US" sz="1600" noProof="1" smtClean="0">
                <a:latin typeface="+mn-lt"/>
              </a:rPr>
              <a:t>Click</a:t>
            </a:r>
            <a:r>
              <a:rPr lang="en-US" sz="1600" b="1" noProof="1" smtClean="0">
                <a:latin typeface="+mn-lt"/>
              </a:rPr>
              <a:t> Start Session</a:t>
            </a:r>
            <a:endParaRPr lang="en-US" sz="1600" noProof="1" smtClean="0">
              <a:latin typeface="+mn-lt"/>
            </a:endParaRPr>
          </a:p>
        </p:txBody>
      </p:sp>
      <p:cxnSp>
        <p:nvCxnSpPr>
          <p:cNvPr id="8" name="AutoShape 4"/>
          <p:cNvCxnSpPr>
            <a:cxnSpLocks noChangeShapeType="1"/>
          </p:cNvCxnSpPr>
          <p:nvPr/>
        </p:nvCxnSpPr>
        <p:spPr bwMode="auto">
          <a:xfrm flipV="1">
            <a:off x="4482083" y="3124200"/>
            <a:ext cx="1080517" cy="1552158"/>
          </a:xfrm>
          <a:prstGeom prst="straightConnector1">
            <a:avLst/>
          </a:prstGeom>
          <a:noFill/>
          <a:ln w="38100">
            <a:solidFill>
              <a:srgbClr val="C0504D"/>
            </a:solidFill>
            <a:round/>
            <a:headEnd/>
            <a:tailEnd type="triangle" w="med" len="med"/>
          </a:ln>
          <a:extLst>
            <a:ext uri="{909E8E84-426E-40DD-AFC4-6F175D3DCCD1}">
              <a14:hiddenFill xmlns:a14="http://schemas.microsoft.com/office/drawing/2010/main">
                <a:noFill/>
              </a14:hiddenFill>
            </a:ext>
          </a:extLst>
        </p:spPr>
      </p:cxnSp>
      <p:cxnSp>
        <p:nvCxnSpPr>
          <p:cNvPr id="9" name="AutoShape 4"/>
          <p:cNvCxnSpPr>
            <a:cxnSpLocks noChangeShapeType="1"/>
            <a:stCxn id="6" idx="3"/>
          </p:cNvCxnSpPr>
          <p:nvPr/>
        </p:nvCxnSpPr>
        <p:spPr bwMode="auto">
          <a:xfrm flipV="1">
            <a:off x="4482083" y="3324644"/>
            <a:ext cx="1994917" cy="1351713"/>
          </a:xfrm>
          <a:prstGeom prst="straightConnector1">
            <a:avLst/>
          </a:prstGeom>
          <a:noFill/>
          <a:ln w="38100">
            <a:solidFill>
              <a:srgbClr val="C0504D"/>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9157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990600"/>
            <a:ext cx="7315200" cy="5128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2"/>
          <p:cNvSpPr txBox="1">
            <a:spLocks noChangeArrowheads="1"/>
          </p:cNvSpPr>
          <p:nvPr/>
        </p:nvSpPr>
        <p:spPr bwMode="auto">
          <a:xfrm>
            <a:off x="762000" y="4419600"/>
            <a:ext cx="4924807" cy="1828800"/>
          </a:xfrm>
          <a:prstGeom prst="rect">
            <a:avLst/>
          </a:prstGeom>
          <a:solidFill>
            <a:srgbClr val="F2DBDB"/>
          </a:solidFill>
          <a:ln w="31750">
            <a:solidFill>
              <a:srgbClr val="C0504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a:lstStyle>
            <a:lvl1pPr eaLnBrk="0" hangingPunct="0">
              <a:defRPr>
                <a:solidFill>
                  <a:schemeClr val="tx1"/>
                </a:solidFill>
                <a:latin typeface="Calibri" pitchFamily="34" charset="0"/>
                <a:cs typeface="Arial" charset="0"/>
              </a:defRPr>
            </a:lvl1pPr>
            <a:lvl2pPr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lvl="1" eaLnBrk="1" hangingPunct="1">
              <a:spcAft>
                <a:spcPts val="1000"/>
              </a:spcAft>
              <a:buFont typeface="Symbol" pitchFamily="18" charset="2"/>
              <a:buChar char="·"/>
              <a:defRPr/>
            </a:pPr>
            <a:r>
              <a:rPr lang="en-US" sz="1600" noProof="1" smtClean="0"/>
              <a:t>When successfully in another’s profile, the icon at the top right of your Concur screen will change from one person to two and the area will be highlighted in green and read, </a:t>
            </a:r>
            <a:r>
              <a:rPr lang="en-US" sz="1600" i="1" noProof="1" smtClean="0"/>
              <a:t>Acting as _________.</a:t>
            </a:r>
          </a:p>
          <a:p>
            <a:pPr marL="0" lvl="1" eaLnBrk="1" hangingPunct="1">
              <a:spcAft>
                <a:spcPts val="1000"/>
              </a:spcAft>
              <a:buFont typeface="Symbol" pitchFamily="18" charset="2"/>
              <a:buChar char="·"/>
              <a:defRPr/>
            </a:pPr>
            <a:r>
              <a:rPr lang="en-US" sz="1600" noProof="1" smtClean="0"/>
              <a:t>Every action performed will be logged by the user, on behalf of the delegee.  </a:t>
            </a:r>
          </a:p>
          <a:p>
            <a:pPr marL="0" lvl="1" eaLnBrk="1" hangingPunct="1">
              <a:spcAft>
                <a:spcPts val="1000"/>
              </a:spcAft>
              <a:buFont typeface="Symbol" pitchFamily="18" charset="2"/>
              <a:buChar char="·"/>
              <a:defRPr/>
            </a:pPr>
            <a:endParaRPr lang="en-US" sz="1600" noProof="1" smtClean="0"/>
          </a:p>
        </p:txBody>
      </p:sp>
    </p:spTree>
    <p:extLst>
      <p:ext uri="{BB962C8B-B14F-4D97-AF65-F5344CB8AC3E}">
        <p14:creationId xmlns:p14="http://schemas.microsoft.com/office/powerpoint/2010/main" val="2849415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136</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Concur Travel and Expense Management</vt:lpstr>
      <vt:lpstr>PowerPoint Presentation</vt:lpstr>
      <vt:lpstr>PowerPoint Presentation</vt:lpstr>
      <vt:lpstr>PowerPoint Presentation</vt:lpstr>
      <vt:lpstr>PowerPoint Presentation</vt:lpstr>
    </vt:vector>
  </TitlesOfParts>
  <Company>Thomas Jefferson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 Travel and Expense Management</dc:title>
  <dc:creator>Michael Accordino</dc:creator>
  <cp:lastModifiedBy>Windows User</cp:lastModifiedBy>
  <cp:revision>7</cp:revision>
  <dcterms:created xsi:type="dcterms:W3CDTF">2015-10-29T14:13:29Z</dcterms:created>
  <dcterms:modified xsi:type="dcterms:W3CDTF">2016-03-15T20:42:06Z</dcterms:modified>
</cp:coreProperties>
</file>