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4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C:\Users\mxa046\Documents\Jefferson-4x3[1]\ppt\media\image3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86488"/>
            <a:ext cx="1981200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1564-4823-4CDB-81D2-FDF3C55A9061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2862-BA8B-4720-9A85-3C5DE11B9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8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1564-4823-4CDB-81D2-FDF3C55A9061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2862-BA8B-4720-9A85-3C5DE11B9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6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1564-4823-4CDB-81D2-FDF3C55A9061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2862-BA8B-4720-9A85-3C5DE11B9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6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1564-4823-4CDB-81D2-FDF3C55A9061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2862-BA8B-4720-9A85-3C5DE11B9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6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1564-4823-4CDB-81D2-FDF3C55A9061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2862-BA8B-4720-9A85-3C5DE11B9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2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1564-4823-4CDB-81D2-FDF3C55A9061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2862-BA8B-4720-9A85-3C5DE11B9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01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1564-4823-4CDB-81D2-FDF3C55A9061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2862-BA8B-4720-9A85-3C5DE11B9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1564-4823-4CDB-81D2-FDF3C55A9061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2862-BA8B-4720-9A85-3C5DE11B9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5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1564-4823-4CDB-81D2-FDF3C55A9061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2862-BA8B-4720-9A85-3C5DE11B9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3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1564-4823-4CDB-81D2-FDF3C55A9061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2862-BA8B-4720-9A85-3C5DE11B9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17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1564-4823-4CDB-81D2-FDF3C55A9061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2862-BA8B-4720-9A85-3C5DE11B9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85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C:\Users\mxa046\Documents\Jefferson-4x3[1]\ppt\media\image3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86488"/>
            <a:ext cx="1981200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11564-4823-4CDB-81D2-FDF3C55A9061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92862-BA8B-4720-9A85-3C5DE11B9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6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C:\Users\mxa046\Documents\Jefferson-4x3[1]\ppt\media\imag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86488"/>
            <a:ext cx="1981200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1828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solidFill>
                  <a:srgbClr val="17375E"/>
                </a:solidFill>
              </a:rPr>
              <a:t>Concur Travel and Expense Management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Delegate </a:t>
            </a:r>
            <a:r>
              <a:rPr lang="en-US" dirty="0" smtClean="0"/>
              <a:t>Configuration:</a:t>
            </a:r>
            <a:endParaRPr lang="en-US" dirty="0" smtClean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200400" y="4606291"/>
            <a:ext cx="3962400" cy="61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algn="ctr" eaLnBrk="1" hangingPunct="1">
              <a:spcAft>
                <a:spcPts val="1000"/>
              </a:spcAft>
              <a:defRPr/>
            </a:pPr>
            <a:r>
              <a:rPr lang="en-US" sz="1600" b="1" i="1" noProof="1" smtClean="0"/>
              <a:t> Configuring Individuals to Prepare, Submit, Review or Approve on your behalf</a:t>
            </a:r>
          </a:p>
        </p:txBody>
      </p:sp>
    </p:spTree>
    <p:extLst>
      <p:ext uri="{BB962C8B-B14F-4D97-AF65-F5344CB8AC3E}">
        <p14:creationId xmlns:p14="http://schemas.microsoft.com/office/powerpoint/2010/main" val="87327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204913"/>
            <a:ext cx="6343650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324600" y="4891088"/>
            <a:ext cx="2514599" cy="1524000"/>
          </a:xfrm>
          <a:prstGeom prst="rect">
            <a:avLst/>
          </a:prstGeom>
          <a:solidFill>
            <a:srgbClr val="F2DBDB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600" noProof="1" smtClean="0"/>
              <a:t>Navigate to Concur at Concur.Jefferson.Edu, from anywhere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600" noProof="1" smtClean="0">
                <a:latin typeface="+mn-lt"/>
              </a:rPr>
              <a:t>Sign on using your campus key and password</a:t>
            </a:r>
          </a:p>
        </p:txBody>
      </p:sp>
    </p:spTree>
    <p:extLst>
      <p:ext uri="{BB962C8B-B14F-4D97-AF65-F5344CB8AC3E}">
        <p14:creationId xmlns:p14="http://schemas.microsoft.com/office/powerpoint/2010/main" val="292618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7948613" cy="5055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6324600" y="4705350"/>
            <a:ext cx="2514599" cy="762000"/>
            <a:chOff x="6324600" y="4891088"/>
            <a:chExt cx="2514599" cy="762000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6324600" y="4891088"/>
              <a:ext cx="2514599" cy="762000"/>
            </a:xfrm>
            <a:prstGeom prst="rect">
              <a:avLst/>
            </a:prstGeom>
            <a:solidFill>
              <a:srgbClr val="F2DBDB"/>
            </a:solidFill>
            <a:ln w="31750">
              <a:solidFill>
                <a:srgbClr val="C0504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marL="0" lvl="1" eaLnBrk="1" hangingPunct="1">
                <a:spcAft>
                  <a:spcPts val="1000"/>
                </a:spcAft>
                <a:buFont typeface="Symbol" pitchFamily="18" charset="2"/>
                <a:buChar char="·"/>
                <a:defRPr/>
              </a:pPr>
              <a:r>
                <a:rPr lang="en-US" sz="1600" noProof="1" smtClean="0"/>
                <a:t>Click on </a:t>
              </a:r>
              <a:r>
                <a:rPr lang="en-US" sz="1600" b="1" noProof="1" smtClean="0"/>
                <a:t> Profile </a:t>
              </a:r>
              <a:endParaRPr lang="en-US" sz="1600" noProof="1" smtClean="0"/>
            </a:p>
            <a:p>
              <a:pPr marL="0" lvl="1" eaLnBrk="1" hangingPunct="1">
                <a:spcAft>
                  <a:spcPts val="1000"/>
                </a:spcAft>
                <a:buFont typeface="Symbol" pitchFamily="18" charset="2"/>
                <a:buChar char="·"/>
                <a:defRPr/>
              </a:pPr>
              <a:r>
                <a:rPr lang="en-US" sz="1600" noProof="1" smtClean="0">
                  <a:latin typeface="+mn-lt"/>
                </a:rPr>
                <a:t>Click on </a:t>
              </a:r>
              <a:r>
                <a:rPr lang="en-US" sz="1600" b="1" u="sng" noProof="1" smtClean="0">
                  <a:latin typeface="+mn-lt"/>
                </a:rPr>
                <a:t>Profile Settings</a:t>
              </a:r>
              <a:endParaRPr lang="en-US" sz="1600" u="sng" noProof="1" smtClean="0">
                <a:latin typeface="+mn-lt"/>
              </a:endParaRPr>
            </a:p>
          </p:txBody>
        </p:sp>
        <p:sp>
          <p:nvSpPr>
            <p:cNvPr id="2" name="Isosceles Triangle 1"/>
            <p:cNvSpPr/>
            <p:nvPr/>
          </p:nvSpPr>
          <p:spPr>
            <a:xfrm rot="10800000">
              <a:off x="7848600" y="5029200"/>
              <a:ext cx="228600" cy="11430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" name="AutoShape 4"/>
          <p:cNvCxnSpPr>
            <a:cxnSpLocks noChangeShapeType="1"/>
            <a:stCxn id="5" idx="0"/>
          </p:cNvCxnSpPr>
          <p:nvPr/>
        </p:nvCxnSpPr>
        <p:spPr bwMode="auto">
          <a:xfrm flipH="1" flipV="1">
            <a:off x="6477000" y="2209800"/>
            <a:ext cx="1104900" cy="2495550"/>
          </a:xfrm>
          <a:prstGeom prst="straightConnector1">
            <a:avLst/>
          </a:prstGeom>
          <a:noFill/>
          <a:ln w="38100">
            <a:solidFill>
              <a:srgbClr val="C0504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"/>
          <p:cNvCxnSpPr>
            <a:cxnSpLocks noChangeShapeType="1"/>
          </p:cNvCxnSpPr>
          <p:nvPr/>
        </p:nvCxnSpPr>
        <p:spPr bwMode="auto">
          <a:xfrm flipV="1">
            <a:off x="7581900" y="1447800"/>
            <a:ext cx="266699" cy="3257550"/>
          </a:xfrm>
          <a:prstGeom prst="straightConnector1">
            <a:avLst/>
          </a:prstGeom>
          <a:noFill/>
          <a:ln w="38100">
            <a:solidFill>
              <a:srgbClr val="C0504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96705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56310"/>
            <a:ext cx="7696200" cy="519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438900" y="1905000"/>
            <a:ext cx="1943100" cy="609600"/>
          </a:xfrm>
          <a:prstGeom prst="rect">
            <a:avLst/>
          </a:prstGeom>
          <a:solidFill>
            <a:srgbClr val="F2DBDB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600" noProof="1" smtClean="0"/>
              <a:t>Click on </a:t>
            </a:r>
            <a:r>
              <a:rPr lang="en-US" sz="1600" b="1" noProof="1" smtClean="0"/>
              <a:t> Expense Delegates</a:t>
            </a:r>
            <a:endParaRPr lang="en-US" sz="1600" noProof="1" smtClean="0"/>
          </a:p>
        </p:txBody>
      </p:sp>
      <p:cxnSp>
        <p:nvCxnSpPr>
          <p:cNvPr id="7" name="AutoShape 4"/>
          <p:cNvCxnSpPr>
            <a:cxnSpLocks noChangeShapeType="1"/>
            <a:stCxn id="6" idx="1"/>
          </p:cNvCxnSpPr>
          <p:nvPr/>
        </p:nvCxnSpPr>
        <p:spPr bwMode="auto">
          <a:xfrm flipH="1">
            <a:off x="1752600" y="2209800"/>
            <a:ext cx="4686300" cy="3733800"/>
          </a:xfrm>
          <a:prstGeom prst="straightConnector1">
            <a:avLst/>
          </a:prstGeom>
          <a:noFill/>
          <a:ln w="38100">
            <a:solidFill>
              <a:srgbClr val="C0504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7653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92480"/>
            <a:ext cx="6235429" cy="3470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974080" y="3581400"/>
            <a:ext cx="2895600" cy="3124200"/>
          </a:xfrm>
          <a:prstGeom prst="rect">
            <a:avLst/>
          </a:prstGeom>
          <a:solidFill>
            <a:srgbClr val="F2DBDB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600" noProof="1" smtClean="0"/>
              <a:t>Click </a:t>
            </a:r>
            <a:r>
              <a:rPr lang="en-US" sz="1600" b="1" noProof="1" smtClean="0"/>
              <a:t>Add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600" noProof="1" smtClean="0"/>
              <a:t> Begin typing the employee’s name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600" noProof="1" smtClean="0"/>
              <a:t>Click </a:t>
            </a:r>
            <a:r>
              <a:rPr lang="en-US" sz="1600" b="1" noProof="1" smtClean="0"/>
              <a:t>Add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600" noProof="1" smtClean="0"/>
              <a:t>Select the functions you would like the individual to perform on your behalf.</a:t>
            </a:r>
          </a:p>
          <a:p>
            <a:pPr marL="685800" lvl="2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600" noProof="1" smtClean="0"/>
              <a:t>Permissions may be restricted by HR job role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600" noProof="1" smtClean="0"/>
              <a:t>Click </a:t>
            </a:r>
            <a:r>
              <a:rPr lang="en-US" sz="1600" b="1" noProof="1" smtClean="0"/>
              <a:t>Save</a:t>
            </a:r>
            <a:endParaRPr lang="en-US" sz="1600" noProof="1" smtClean="0"/>
          </a:p>
        </p:txBody>
      </p:sp>
    </p:spTree>
    <p:extLst>
      <p:ext uri="{BB962C8B-B14F-4D97-AF65-F5344CB8AC3E}">
        <p14:creationId xmlns:p14="http://schemas.microsoft.com/office/powerpoint/2010/main" val="1942208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8800</TotalTime>
  <Words>83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Thomas Jefferson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Accordino</dc:creator>
  <cp:lastModifiedBy>Windows User</cp:lastModifiedBy>
  <cp:revision>24</cp:revision>
  <dcterms:created xsi:type="dcterms:W3CDTF">2015-10-28T16:15:49Z</dcterms:created>
  <dcterms:modified xsi:type="dcterms:W3CDTF">2016-03-15T20:23:51Z</dcterms:modified>
</cp:coreProperties>
</file>