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7" r:id="rId4"/>
    <p:sldId id="259" r:id="rId5"/>
    <p:sldId id="260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188" autoAdjust="0"/>
  </p:normalViewPr>
  <p:slideViewPr>
    <p:cSldViewPr>
      <p:cViewPr varScale="1">
        <p:scale>
          <a:sx n="108" d="100"/>
          <a:sy n="108" d="100"/>
        </p:scale>
        <p:origin x="1704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8" descr="C:\Users\mxa046\Documents\Jefferson-4x3[1]\ppt\media\image3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" y="0"/>
            <a:ext cx="914082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5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6186488"/>
            <a:ext cx="1981200" cy="538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8B9B5-8C64-409B-933E-F755126401AE}" type="datetimeFigureOut">
              <a:rPr lang="en-US" smtClean="0"/>
              <a:t>7/7/2016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0285B-7F7F-4A90-AD3F-9F67C65289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1799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8B9B5-8C64-409B-933E-F755126401AE}" type="datetimeFigureOut">
              <a:rPr lang="en-US" smtClean="0"/>
              <a:t>7/7/2016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0285B-7F7F-4A90-AD3F-9F67C65289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8384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8B9B5-8C64-409B-933E-F755126401AE}" type="datetimeFigureOut">
              <a:rPr lang="en-US" smtClean="0"/>
              <a:t>7/7/2016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0285B-7F7F-4A90-AD3F-9F67C65289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11130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8B9B5-8C64-409B-933E-F755126401AE}" type="datetimeFigureOut">
              <a:rPr lang="en-US" smtClean="0"/>
              <a:t>7/7/2016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0285B-7F7F-4A90-AD3F-9F67C65289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06875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8B9B5-8C64-409B-933E-F755126401AE}" type="datetimeFigureOut">
              <a:rPr lang="en-US" smtClean="0"/>
              <a:t>7/7/2016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0285B-7F7F-4A90-AD3F-9F67C65289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87860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8B9B5-8C64-409B-933E-F755126401AE}" type="datetimeFigureOut">
              <a:rPr lang="en-US" smtClean="0"/>
              <a:t>7/7/2016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0285B-7F7F-4A90-AD3F-9F67C65289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12316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8B9B5-8C64-409B-933E-F755126401AE}" type="datetimeFigureOut">
              <a:rPr lang="en-US" smtClean="0"/>
              <a:t>7/7/2016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0285B-7F7F-4A90-AD3F-9F67C65289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01211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8B9B5-8C64-409B-933E-F755126401AE}" type="datetimeFigureOut">
              <a:rPr lang="en-US" smtClean="0"/>
              <a:t>7/7/2016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0285B-7F7F-4A90-AD3F-9F67C65289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59167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8B9B5-8C64-409B-933E-F755126401AE}" type="datetimeFigureOut">
              <a:rPr lang="en-US" smtClean="0"/>
              <a:t>7/7/2016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0285B-7F7F-4A90-AD3F-9F67C65289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0038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8B9B5-8C64-409B-933E-F755126401AE}" type="datetimeFigureOut">
              <a:rPr lang="en-US" smtClean="0"/>
              <a:t>7/7/2016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0285B-7F7F-4A90-AD3F-9F67C65289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45136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8B9B5-8C64-409B-933E-F755126401AE}" type="datetimeFigureOut">
              <a:rPr lang="en-US" smtClean="0"/>
              <a:t>7/7/2016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0285B-7F7F-4A90-AD3F-9F67C65289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4979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8" descr="C:\Users\mxa046\Documents\Jefferson-4x3[1]\ppt\media\image3.jpg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" y="0"/>
            <a:ext cx="914082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5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6186488"/>
            <a:ext cx="1981200" cy="538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E8B9B5-8C64-409B-933E-F755126401AE}" type="datetimeFigureOut">
              <a:rPr lang="en-US" smtClean="0"/>
              <a:t>7/7/2016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0285B-7F7F-4A90-AD3F-9F67C65289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53792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dirty="0" smtClean="0">
                <a:solidFill>
                  <a:srgbClr val="17375E"/>
                </a:solidFill>
              </a:rPr>
              <a:t>Concur Travel and Expense Management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Travel Request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0801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Users\rxi015\Desktop\Job Aid\Request 1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919245"/>
            <a:ext cx="7853363" cy="51767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3581399" y="4514193"/>
            <a:ext cx="1865691" cy="362607"/>
          </a:xfrm>
          <a:prstGeom prst="rect">
            <a:avLst/>
          </a:prstGeom>
          <a:solidFill>
            <a:srgbClr val="F2DBDB"/>
          </a:solidFill>
          <a:ln w="31750">
            <a:solidFill>
              <a:srgbClr val="C0504D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marL="0" lvl="1" eaLnBrk="1" hangingPunct="1">
              <a:spcAft>
                <a:spcPts val="1000"/>
              </a:spcAft>
              <a:buFont typeface="Symbol" pitchFamily="18" charset="2"/>
              <a:buChar char="·"/>
              <a:defRPr/>
            </a:pPr>
            <a:r>
              <a:rPr lang="en-US" sz="1200" noProof="1" smtClean="0"/>
              <a:t> Select </a:t>
            </a:r>
            <a:r>
              <a:rPr lang="en-US" sz="1200" b="1" noProof="1" smtClean="0"/>
              <a:t>Accept &amp; Submit</a:t>
            </a:r>
          </a:p>
        </p:txBody>
      </p:sp>
      <p:cxnSp>
        <p:nvCxnSpPr>
          <p:cNvPr id="4" name="AutoShape 4"/>
          <p:cNvCxnSpPr>
            <a:cxnSpLocks noChangeShapeType="1"/>
            <a:stCxn id="3" idx="0"/>
          </p:cNvCxnSpPr>
          <p:nvPr/>
        </p:nvCxnSpPr>
        <p:spPr bwMode="auto">
          <a:xfrm flipV="1">
            <a:off x="4514245" y="4038600"/>
            <a:ext cx="667355" cy="475593"/>
          </a:xfrm>
          <a:prstGeom prst="straightConnector1">
            <a:avLst/>
          </a:prstGeom>
          <a:noFill/>
          <a:ln w="38100">
            <a:solidFill>
              <a:srgbClr val="C0504D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8985176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0175" y="1204913"/>
            <a:ext cx="6343650" cy="444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6324600" y="4891088"/>
            <a:ext cx="2514599" cy="1524000"/>
          </a:xfrm>
          <a:prstGeom prst="rect">
            <a:avLst/>
          </a:prstGeom>
          <a:solidFill>
            <a:srgbClr val="F2DBDB"/>
          </a:solidFill>
          <a:ln w="31750">
            <a:solidFill>
              <a:srgbClr val="C0504D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marL="0" lvl="1" eaLnBrk="1" hangingPunct="1">
              <a:spcAft>
                <a:spcPts val="1000"/>
              </a:spcAft>
              <a:buFont typeface="Symbol" pitchFamily="18" charset="2"/>
              <a:buChar char="·"/>
              <a:defRPr/>
            </a:pPr>
            <a:r>
              <a:rPr lang="en-US" sz="1600" noProof="1" smtClean="0"/>
              <a:t> Navigate to Concur at Concur.Jefferson.Edu, from anywhere</a:t>
            </a:r>
          </a:p>
          <a:p>
            <a:pPr marL="0" lvl="1" eaLnBrk="1" hangingPunct="1">
              <a:spcAft>
                <a:spcPts val="1000"/>
              </a:spcAft>
              <a:buFont typeface="Symbol" pitchFamily="18" charset="2"/>
              <a:buChar char="·"/>
              <a:defRPr/>
            </a:pPr>
            <a:r>
              <a:rPr lang="en-US" sz="1600" noProof="1" smtClean="0">
                <a:latin typeface="+mn-lt"/>
              </a:rPr>
              <a:t> Sign on using your campus key and password</a:t>
            </a:r>
          </a:p>
        </p:txBody>
      </p:sp>
    </p:spTree>
    <p:extLst>
      <p:ext uri="{BB962C8B-B14F-4D97-AF65-F5344CB8AC3E}">
        <p14:creationId xmlns:p14="http://schemas.microsoft.com/office/powerpoint/2010/main" val="6723975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sosceles Triangle 4"/>
          <p:cNvSpPr/>
          <p:nvPr/>
        </p:nvSpPr>
        <p:spPr>
          <a:xfrm rot="10800000">
            <a:off x="3036564" y="3648028"/>
            <a:ext cx="114299" cy="86144"/>
          </a:xfrm>
          <a:prstGeom prst="triangl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C:\Users\rxi015\Desktop\Job Aid\Request 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934286"/>
            <a:ext cx="7772400" cy="518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3150863" y="2514600"/>
            <a:ext cx="1752600" cy="381000"/>
          </a:xfrm>
          <a:prstGeom prst="rect">
            <a:avLst/>
          </a:prstGeom>
          <a:solidFill>
            <a:srgbClr val="F2DBDB"/>
          </a:solidFill>
          <a:ln w="31750">
            <a:solidFill>
              <a:srgbClr val="C0504D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marL="0" lvl="1" eaLnBrk="1" hangingPunct="1">
              <a:spcAft>
                <a:spcPts val="1000"/>
              </a:spcAft>
              <a:buFont typeface="Symbol" pitchFamily="18" charset="2"/>
              <a:buChar char="·"/>
              <a:defRPr/>
            </a:pPr>
            <a:r>
              <a:rPr lang="en-US" sz="1600" noProof="1" smtClean="0"/>
              <a:t>Click on </a:t>
            </a:r>
            <a:r>
              <a:rPr lang="en-US" sz="1600" b="1" noProof="1" smtClean="0"/>
              <a:t>Request</a:t>
            </a:r>
            <a:endParaRPr lang="en-US" sz="1600" noProof="1" smtClean="0"/>
          </a:p>
        </p:txBody>
      </p:sp>
      <p:cxnSp>
        <p:nvCxnSpPr>
          <p:cNvPr id="12" name="AutoShape 4"/>
          <p:cNvCxnSpPr>
            <a:cxnSpLocks noChangeShapeType="1"/>
            <a:stCxn id="7" idx="0"/>
          </p:cNvCxnSpPr>
          <p:nvPr/>
        </p:nvCxnSpPr>
        <p:spPr bwMode="auto">
          <a:xfrm flipH="1" flipV="1">
            <a:off x="2057400" y="1219200"/>
            <a:ext cx="1969763" cy="1295400"/>
          </a:xfrm>
          <a:prstGeom prst="straightConnector1">
            <a:avLst/>
          </a:prstGeom>
          <a:noFill/>
          <a:ln w="38100">
            <a:solidFill>
              <a:srgbClr val="C0504D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41595502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rxi015\Desktop\Job Aid\Request 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990600"/>
            <a:ext cx="7848600" cy="502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3185500" y="3124200"/>
            <a:ext cx="2304364" cy="381000"/>
          </a:xfrm>
          <a:prstGeom prst="rect">
            <a:avLst/>
          </a:prstGeom>
          <a:solidFill>
            <a:srgbClr val="F2DBDB"/>
          </a:solidFill>
          <a:ln w="31750">
            <a:solidFill>
              <a:srgbClr val="C0504D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marL="0" lvl="1" eaLnBrk="1" hangingPunct="1">
              <a:spcAft>
                <a:spcPts val="1000"/>
              </a:spcAft>
              <a:buFont typeface="Symbol" pitchFamily="18" charset="2"/>
              <a:buChar char="·"/>
              <a:defRPr/>
            </a:pPr>
            <a:r>
              <a:rPr lang="en-US" sz="1600" noProof="1" smtClean="0"/>
              <a:t>Click on </a:t>
            </a:r>
            <a:r>
              <a:rPr lang="en-US" sz="1600" b="1" noProof="1" smtClean="0"/>
              <a:t>New Request</a:t>
            </a:r>
            <a:endParaRPr lang="en-US" sz="1600" noProof="1" smtClean="0"/>
          </a:p>
        </p:txBody>
      </p:sp>
      <p:cxnSp>
        <p:nvCxnSpPr>
          <p:cNvPr id="10" name="AutoShape 4"/>
          <p:cNvCxnSpPr>
            <a:cxnSpLocks noChangeShapeType="1"/>
          </p:cNvCxnSpPr>
          <p:nvPr/>
        </p:nvCxnSpPr>
        <p:spPr bwMode="auto">
          <a:xfrm flipH="1" flipV="1">
            <a:off x="2514600" y="1676400"/>
            <a:ext cx="1676402" cy="1447800"/>
          </a:xfrm>
          <a:prstGeom prst="straightConnector1">
            <a:avLst/>
          </a:prstGeom>
          <a:noFill/>
          <a:ln w="38100">
            <a:solidFill>
              <a:srgbClr val="C0504D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Rectangle 1"/>
          <p:cNvSpPr/>
          <p:nvPr/>
        </p:nvSpPr>
        <p:spPr>
          <a:xfrm>
            <a:off x="1746882" y="3657600"/>
            <a:ext cx="5181600" cy="1905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</a:endParaRP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Travel Request are </a:t>
            </a:r>
            <a:r>
              <a:rPr lang="en-US" b="1" dirty="0" smtClean="0">
                <a:solidFill>
                  <a:schemeClr val="tx1"/>
                </a:solidFill>
              </a:rPr>
              <a:t>Required</a:t>
            </a:r>
            <a:r>
              <a:rPr lang="en-US" dirty="0" smtClean="0">
                <a:solidFill>
                  <a:schemeClr val="tx1"/>
                </a:solidFill>
              </a:rPr>
              <a:t> when one or more of these three reasons are met: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International Travel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Corporate Ghost Card Request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Cash Advance Request</a:t>
            </a:r>
          </a:p>
          <a:p>
            <a:pPr marL="342900" indent="-342900" algn="ctr">
              <a:buFont typeface="+mj-lt"/>
              <a:buAutoNum type="arabicPeriod"/>
            </a:pPr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15766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914400"/>
            <a:ext cx="8839200" cy="5181600"/>
          </a:xfrm>
          <a:prstGeom prst="rect">
            <a:avLst/>
          </a:prstGeom>
        </p:spPr>
      </p:pic>
      <p:cxnSp>
        <p:nvCxnSpPr>
          <p:cNvPr id="9" name="AutoShape 4"/>
          <p:cNvCxnSpPr>
            <a:cxnSpLocks noChangeShapeType="1"/>
          </p:cNvCxnSpPr>
          <p:nvPr/>
        </p:nvCxnSpPr>
        <p:spPr bwMode="auto">
          <a:xfrm flipH="1" flipV="1">
            <a:off x="4041995" y="4648200"/>
            <a:ext cx="1901605" cy="325582"/>
          </a:xfrm>
          <a:prstGeom prst="straightConnector1">
            <a:avLst/>
          </a:prstGeom>
          <a:noFill/>
          <a:ln w="38100">
            <a:solidFill>
              <a:srgbClr val="C0504D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5943600" y="3390900"/>
            <a:ext cx="2304364" cy="2552700"/>
          </a:xfrm>
          <a:prstGeom prst="rect">
            <a:avLst/>
          </a:prstGeom>
          <a:solidFill>
            <a:srgbClr val="F2DBDB"/>
          </a:solidFill>
          <a:ln w="31750">
            <a:solidFill>
              <a:srgbClr val="C0504D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marL="0" lvl="1" eaLnBrk="1" hangingPunct="1">
              <a:spcAft>
                <a:spcPts val="1000"/>
              </a:spcAft>
              <a:buFont typeface="Symbol" pitchFamily="18" charset="2"/>
              <a:buChar char="·"/>
              <a:defRPr/>
            </a:pPr>
            <a:r>
              <a:rPr lang="en-US" sz="1200" noProof="1"/>
              <a:t> </a:t>
            </a:r>
            <a:r>
              <a:rPr lang="en-US" sz="1200" noProof="1" smtClean="0"/>
              <a:t>Enter information in each of the required fields (indicated by the red highlighted left border).</a:t>
            </a:r>
          </a:p>
          <a:p>
            <a:pPr marL="0" lvl="1" eaLnBrk="1" hangingPunct="1">
              <a:spcAft>
                <a:spcPts val="1000"/>
              </a:spcAft>
              <a:buFont typeface="Symbol" pitchFamily="18" charset="2"/>
              <a:buChar char="·"/>
              <a:defRPr/>
            </a:pPr>
            <a:r>
              <a:rPr lang="en-US" sz="1200" noProof="1"/>
              <a:t> </a:t>
            </a:r>
            <a:r>
              <a:rPr lang="en-US" sz="1200" noProof="1" smtClean="0"/>
              <a:t>Verify if you are requesting use of our </a:t>
            </a:r>
            <a:r>
              <a:rPr lang="en-US" sz="1200" b="1" noProof="1" smtClean="0"/>
              <a:t>Corporate Ghost Card </a:t>
            </a:r>
            <a:r>
              <a:rPr lang="en-US" sz="1200" noProof="1" smtClean="0"/>
              <a:t>(Use the drop down to select either yes or no).</a:t>
            </a:r>
          </a:p>
          <a:p>
            <a:pPr marL="0" lvl="1" eaLnBrk="1" hangingPunct="1">
              <a:spcAft>
                <a:spcPts val="1000"/>
              </a:spcAft>
              <a:buFont typeface="Symbol" pitchFamily="18" charset="2"/>
              <a:buChar char="·"/>
              <a:defRPr/>
            </a:pPr>
            <a:r>
              <a:rPr lang="en-US" sz="1200" noProof="1" smtClean="0"/>
              <a:t>If you require a </a:t>
            </a:r>
            <a:r>
              <a:rPr lang="en-US" sz="1200" b="1" noProof="1" smtClean="0"/>
              <a:t>Cash Advance</a:t>
            </a:r>
            <a:r>
              <a:rPr lang="en-US" sz="1200" noProof="1" smtClean="0"/>
              <a:t>, you must enter that information directly on the </a:t>
            </a:r>
            <a:r>
              <a:rPr lang="en-US" sz="1200" b="1" noProof="1" smtClean="0"/>
              <a:t>Request.</a:t>
            </a:r>
          </a:p>
          <a:p>
            <a:pPr marL="0" lvl="1" eaLnBrk="1" hangingPunct="1">
              <a:spcAft>
                <a:spcPts val="1000"/>
              </a:spcAft>
              <a:buFont typeface="Symbol" pitchFamily="18" charset="2"/>
              <a:buChar char="·"/>
              <a:defRPr/>
            </a:pPr>
            <a:r>
              <a:rPr lang="en-US" sz="1200" noProof="1" smtClean="0"/>
              <a:t>Click</a:t>
            </a:r>
            <a:r>
              <a:rPr lang="en-US" sz="1200" b="1" noProof="1" smtClean="0"/>
              <a:t> Segments&gt;&gt;</a:t>
            </a:r>
          </a:p>
        </p:txBody>
      </p:sp>
      <p:cxnSp>
        <p:nvCxnSpPr>
          <p:cNvPr id="7" name="AutoShape 4"/>
          <p:cNvCxnSpPr>
            <a:cxnSpLocks noChangeShapeType="1"/>
          </p:cNvCxnSpPr>
          <p:nvPr/>
        </p:nvCxnSpPr>
        <p:spPr bwMode="auto">
          <a:xfrm flipH="1" flipV="1">
            <a:off x="2438400" y="3505200"/>
            <a:ext cx="3505200" cy="703718"/>
          </a:xfrm>
          <a:prstGeom prst="straightConnector1">
            <a:avLst/>
          </a:prstGeom>
          <a:noFill/>
          <a:ln w="38100">
            <a:solidFill>
              <a:srgbClr val="C0504D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" name="Oval 7"/>
          <p:cNvSpPr/>
          <p:nvPr/>
        </p:nvSpPr>
        <p:spPr>
          <a:xfrm>
            <a:off x="152400" y="3200400"/>
            <a:ext cx="2133600" cy="533400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152400" y="3830782"/>
            <a:ext cx="3733800" cy="1143000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94154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 descr="C:\Users\rxi015\Desktop\Job Aid\Request 6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914400"/>
            <a:ext cx="7848600" cy="5257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4800600" y="2781300"/>
            <a:ext cx="2304364" cy="2019300"/>
          </a:xfrm>
          <a:prstGeom prst="rect">
            <a:avLst/>
          </a:prstGeom>
          <a:solidFill>
            <a:srgbClr val="F2DBDB"/>
          </a:solidFill>
          <a:ln w="31750">
            <a:solidFill>
              <a:srgbClr val="C0504D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marL="0" lvl="1" eaLnBrk="1" hangingPunct="1">
              <a:spcAft>
                <a:spcPts val="1000"/>
              </a:spcAft>
              <a:buFont typeface="Symbol" pitchFamily="18" charset="2"/>
              <a:buChar char="·"/>
              <a:defRPr/>
            </a:pPr>
            <a:r>
              <a:rPr lang="en-US" sz="1200" noProof="1" smtClean="0"/>
              <a:t> Select the appropiate segments, such as Air, Train, Car Rental and/or Hotel, that are being requested. </a:t>
            </a:r>
          </a:p>
          <a:p>
            <a:pPr marL="0" lvl="1" eaLnBrk="1" hangingPunct="1">
              <a:spcAft>
                <a:spcPts val="1000"/>
              </a:spcAft>
              <a:buFont typeface="Symbol" pitchFamily="18" charset="2"/>
              <a:buChar char="·"/>
              <a:defRPr/>
            </a:pPr>
            <a:r>
              <a:rPr lang="en-US" sz="1200" noProof="1"/>
              <a:t> </a:t>
            </a:r>
            <a:r>
              <a:rPr lang="en-US" sz="1200" noProof="1" smtClean="0"/>
              <a:t>After selecting a segment, you will be prompted to enter the estimated amount. Then select </a:t>
            </a:r>
            <a:r>
              <a:rPr lang="en-US" sz="1200" b="1" noProof="1" smtClean="0"/>
              <a:t>Save</a:t>
            </a:r>
            <a:r>
              <a:rPr lang="en-US" sz="1200" noProof="1" smtClean="0"/>
              <a:t>.</a:t>
            </a:r>
          </a:p>
          <a:p>
            <a:pPr marL="0" lvl="1" eaLnBrk="1" hangingPunct="1">
              <a:spcAft>
                <a:spcPts val="1000"/>
              </a:spcAft>
              <a:buFont typeface="Symbol" pitchFamily="18" charset="2"/>
              <a:buChar char="·"/>
              <a:defRPr/>
            </a:pPr>
            <a:r>
              <a:rPr lang="en-US" sz="1200" noProof="1"/>
              <a:t> </a:t>
            </a:r>
            <a:r>
              <a:rPr lang="en-US" sz="1200" noProof="1" smtClean="0"/>
              <a:t>Click </a:t>
            </a:r>
            <a:r>
              <a:rPr lang="en-US" sz="1200" b="1" noProof="1" smtClean="0"/>
              <a:t>Expenses &gt;&gt;</a:t>
            </a:r>
            <a:endParaRPr lang="en-US" sz="1200" b="1" noProof="1"/>
          </a:p>
          <a:p>
            <a:pPr marL="0" lvl="1" eaLnBrk="1" hangingPunct="1">
              <a:spcAft>
                <a:spcPts val="1000"/>
              </a:spcAft>
              <a:defRPr/>
            </a:pPr>
            <a:endParaRPr lang="en-US" sz="1200" b="1" noProof="1" smtClean="0"/>
          </a:p>
        </p:txBody>
      </p:sp>
      <p:cxnSp>
        <p:nvCxnSpPr>
          <p:cNvPr id="6" name="AutoShape 4"/>
          <p:cNvCxnSpPr>
            <a:cxnSpLocks noChangeShapeType="1"/>
          </p:cNvCxnSpPr>
          <p:nvPr/>
        </p:nvCxnSpPr>
        <p:spPr bwMode="auto">
          <a:xfrm flipH="1" flipV="1">
            <a:off x="4229100" y="3543300"/>
            <a:ext cx="571500" cy="533400"/>
          </a:xfrm>
          <a:prstGeom prst="straightConnector1">
            <a:avLst/>
          </a:prstGeom>
          <a:noFill/>
          <a:ln w="38100">
            <a:solidFill>
              <a:srgbClr val="C0504D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" name="AutoShape 4"/>
          <p:cNvCxnSpPr>
            <a:cxnSpLocks noChangeShapeType="1"/>
          </p:cNvCxnSpPr>
          <p:nvPr/>
        </p:nvCxnSpPr>
        <p:spPr bwMode="auto">
          <a:xfrm flipV="1">
            <a:off x="7104964" y="3962400"/>
            <a:ext cx="515036" cy="228600"/>
          </a:xfrm>
          <a:prstGeom prst="straightConnector1">
            <a:avLst/>
          </a:prstGeom>
          <a:noFill/>
          <a:ln w="38100">
            <a:solidFill>
              <a:srgbClr val="C0504D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" name="AutoShape 4"/>
          <p:cNvCxnSpPr>
            <a:cxnSpLocks noChangeShapeType="1"/>
          </p:cNvCxnSpPr>
          <p:nvPr/>
        </p:nvCxnSpPr>
        <p:spPr bwMode="auto">
          <a:xfrm flipH="1" flipV="1">
            <a:off x="3352800" y="2895601"/>
            <a:ext cx="1447800" cy="47624"/>
          </a:xfrm>
          <a:prstGeom prst="straightConnector1">
            <a:avLst/>
          </a:prstGeom>
          <a:noFill/>
          <a:ln w="38100">
            <a:solidFill>
              <a:srgbClr val="C0504D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17490573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rxi015\Desktop\Job Aid\Request 7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914400"/>
            <a:ext cx="7948613" cy="518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1066800" y="3505200"/>
            <a:ext cx="2304364" cy="1009650"/>
          </a:xfrm>
          <a:prstGeom prst="rect">
            <a:avLst/>
          </a:prstGeom>
          <a:solidFill>
            <a:srgbClr val="F2DBDB"/>
          </a:solidFill>
          <a:ln w="31750">
            <a:solidFill>
              <a:srgbClr val="C0504D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marL="0" lvl="1" eaLnBrk="1" hangingPunct="1">
              <a:spcAft>
                <a:spcPts val="1000"/>
              </a:spcAft>
              <a:buFont typeface="Symbol" pitchFamily="18" charset="2"/>
              <a:buChar char="·"/>
              <a:defRPr/>
            </a:pPr>
            <a:r>
              <a:rPr lang="en-US" sz="1200" noProof="1" smtClean="0"/>
              <a:t> In this tab, you can request other expenses that may require a </a:t>
            </a:r>
            <a:r>
              <a:rPr lang="en-US" sz="1200" b="1" noProof="1" smtClean="0"/>
              <a:t>Travel Request</a:t>
            </a:r>
            <a:r>
              <a:rPr lang="en-US" sz="1200" noProof="1" smtClean="0"/>
              <a:t>. </a:t>
            </a:r>
          </a:p>
          <a:p>
            <a:pPr marL="0" lvl="1" eaLnBrk="1" hangingPunct="1">
              <a:spcAft>
                <a:spcPts val="1000"/>
              </a:spcAft>
              <a:buFont typeface="Symbol" pitchFamily="18" charset="2"/>
              <a:buChar char="·"/>
              <a:defRPr/>
            </a:pPr>
            <a:r>
              <a:rPr lang="en-US" sz="1200" noProof="1" smtClean="0"/>
              <a:t>Click </a:t>
            </a:r>
            <a:r>
              <a:rPr lang="en-US" sz="1200" b="1" noProof="1" smtClean="0"/>
              <a:t>Approval Flow &gt;&gt;</a:t>
            </a:r>
            <a:endParaRPr lang="en-US" sz="1200" b="1" noProof="1"/>
          </a:p>
          <a:p>
            <a:pPr marL="0" lvl="1" eaLnBrk="1" hangingPunct="1">
              <a:spcAft>
                <a:spcPts val="1000"/>
              </a:spcAft>
              <a:defRPr/>
            </a:pPr>
            <a:endParaRPr lang="en-US" sz="1200" b="1" noProof="1" smtClean="0"/>
          </a:p>
        </p:txBody>
      </p:sp>
    </p:spTree>
    <p:extLst>
      <p:ext uri="{BB962C8B-B14F-4D97-AF65-F5344CB8AC3E}">
        <p14:creationId xmlns:p14="http://schemas.microsoft.com/office/powerpoint/2010/main" val="15493969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rxi015\Desktop\Job Aid\Request 8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838200"/>
            <a:ext cx="7878907" cy="533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914400" y="4267200"/>
            <a:ext cx="2304364" cy="1524000"/>
          </a:xfrm>
          <a:prstGeom prst="rect">
            <a:avLst/>
          </a:prstGeom>
          <a:solidFill>
            <a:srgbClr val="F2DBDB"/>
          </a:solidFill>
          <a:ln w="31750">
            <a:solidFill>
              <a:srgbClr val="C0504D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marL="0" lvl="1" eaLnBrk="1" hangingPunct="1">
              <a:spcAft>
                <a:spcPts val="1000"/>
              </a:spcAft>
              <a:buFont typeface="Symbol" pitchFamily="18" charset="2"/>
              <a:buChar char="·"/>
              <a:defRPr/>
            </a:pPr>
            <a:r>
              <a:rPr lang="en-US" sz="1200" noProof="1" smtClean="0"/>
              <a:t> In this tab, you can view your </a:t>
            </a:r>
            <a:r>
              <a:rPr lang="en-US" sz="1200" b="1" noProof="1" smtClean="0"/>
              <a:t>Approval Flow </a:t>
            </a:r>
            <a:r>
              <a:rPr lang="en-US" sz="1200" noProof="1" smtClean="0"/>
              <a:t>process . Also, this is the only area to change </a:t>
            </a:r>
            <a:r>
              <a:rPr lang="en-US" sz="1200" b="1" noProof="1" smtClean="0"/>
              <a:t>Approval Flow</a:t>
            </a:r>
            <a:r>
              <a:rPr lang="en-US" sz="1200" noProof="1" smtClean="0"/>
              <a:t>, if another approver is required.</a:t>
            </a:r>
          </a:p>
          <a:p>
            <a:pPr marL="0" lvl="1" eaLnBrk="1" hangingPunct="1">
              <a:spcAft>
                <a:spcPts val="1000"/>
              </a:spcAft>
              <a:buFont typeface="Symbol" pitchFamily="18" charset="2"/>
              <a:buChar char="·"/>
              <a:defRPr/>
            </a:pPr>
            <a:r>
              <a:rPr lang="en-US" sz="1200" noProof="1" smtClean="0"/>
              <a:t>Click </a:t>
            </a:r>
            <a:r>
              <a:rPr lang="en-US" sz="1200" b="1" noProof="1" smtClean="0"/>
              <a:t>Audit Trail &gt;&gt;</a:t>
            </a:r>
            <a:endParaRPr lang="en-US" sz="1200" b="1" noProof="1"/>
          </a:p>
          <a:p>
            <a:pPr marL="0" lvl="1" eaLnBrk="1" hangingPunct="1">
              <a:spcAft>
                <a:spcPts val="1000"/>
              </a:spcAft>
              <a:defRPr/>
            </a:pPr>
            <a:endParaRPr lang="en-US" sz="1200" b="1" noProof="1" smtClean="0"/>
          </a:p>
        </p:txBody>
      </p:sp>
    </p:spTree>
    <p:extLst>
      <p:ext uri="{BB962C8B-B14F-4D97-AF65-F5344CB8AC3E}">
        <p14:creationId xmlns:p14="http://schemas.microsoft.com/office/powerpoint/2010/main" val="18253236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rxi015\Desktop\Job Aid\Request 9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914400"/>
            <a:ext cx="7867650" cy="533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2895600" y="1752600"/>
            <a:ext cx="2304364" cy="685800"/>
          </a:xfrm>
          <a:prstGeom prst="rect">
            <a:avLst/>
          </a:prstGeom>
          <a:solidFill>
            <a:srgbClr val="F2DBDB"/>
          </a:solidFill>
          <a:ln w="31750">
            <a:solidFill>
              <a:srgbClr val="C0504D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marL="0" lvl="1" eaLnBrk="1" hangingPunct="1">
              <a:spcAft>
                <a:spcPts val="1000"/>
              </a:spcAft>
              <a:buFont typeface="Symbol" pitchFamily="18" charset="2"/>
              <a:buChar char="·"/>
              <a:defRPr/>
            </a:pPr>
            <a:r>
              <a:rPr lang="en-US" sz="1200" noProof="1" smtClean="0"/>
              <a:t> In this tab, you can view any actions that have been conducted within the report.</a:t>
            </a: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4306509" y="4038600"/>
            <a:ext cx="2304364" cy="1981200"/>
          </a:xfrm>
          <a:prstGeom prst="rect">
            <a:avLst/>
          </a:prstGeom>
          <a:solidFill>
            <a:srgbClr val="F2DBDB"/>
          </a:solidFill>
          <a:ln w="31750">
            <a:solidFill>
              <a:srgbClr val="C0504D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marL="0" lvl="1" eaLnBrk="1" hangingPunct="1">
              <a:spcAft>
                <a:spcPts val="1000"/>
              </a:spcAft>
              <a:buFont typeface="Symbol" pitchFamily="18" charset="2"/>
              <a:buChar char="·"/>
              <a:defRPr/>
            </a:pPr>
            <a:r>
              <a:rPr lang="en-US" sz="1200" noProof="1" smtClean="0"/>
              <a:t> Please attached appropiate documentation, if required, to speed the process along. Use the </a:t>
            </a:r>
            <a:r>
              <a:rPr lang="en-US" sz="1200" b="1" noProof="1" smtClean="0"/>
              <a:t>Attachments</a:t>
            </a:r>
            <a:r>
              <a:rPr lang="en-US" sz="1200" noProof="1" smtClean="0"/>
              <a:t> drop down, select </a:t>
            </a:r>
            <a:r>
              <a:rPr lang="en-US" sz="1200" b="1" noProof="1" smtClean="0"/>
              <a:t>Attach Documents</a:t>
            </a:r>
            <a:r>
              <a:rPr lang="en-US" sz="1200" noProof="1" smtClean="0"/>
              <a:t>.</a:t>
            </a:r>
          </a:p>
          <a:p>
            <a:pPr marL="0" lvl="1" eaLnBrk="1" hangingPunct="1">
              <a:spcAft>
                <a:spcPts val="1000"/>
              </a:spcAft>
              <a:buFont typeface="Symbol" pitchFamily="18" charset="2"/>
              <a:buChar char="·"/>
              <a:defRPr/>
            </a:pPr>
            <a:r>
              <a:rPr lang="en-US" sz="1200" noProof="1"/>
              <a:t> </a:t>
            </a:r>
            <a:r>
              <a:rPr lang="en-US" sz="1200" noProof="1" smtClean="0"/>
              <a:t>When completed, select </a:t>
            </a:r>
            <a:r>
              <a:rPr lang="en-US" sz="1200" b="1" noProof="1" smtClean="0"/>
              <a:t>Submit Report</a:t>
            </a:r>
            <a:r>
              <a:rPr lang="en-US" sz="1200" noProof="1" smtClean="0"/>
              <a:t>.</a:t>
            </a:r>
          </a:p>
        </p:txBody>
      </p:sp>
      <p:cxnSp>
        <p:nvCxnSpPr>
          <p:cNvPr id="5" name="AutoShape 4"/>
          <p:cNvCxnSpPr>
            <a:cxnSpLocks noChangeShapeType="1"/>
            <a:stCxn id="4" idx="0"/>
          </p:cNvCxnSpPr>
          <p:nvPr/>
        </p:nvCxnSpPr>
        <p:spPr bwMode="auto">
          <a:xfrm flipV="1">
            <a:off x="5458691" y="2095500"/>
            <a:ext cx="942109" cy="1943100"/>
          </a:xfrm>
          <a:prstGeom prst="straightConnector1">
            <a:avLst/>
          </a:prstGeom>
          <a:noFill/>
          <a:ln w="38100">
            <a:solidFill>
              <a:srgbClr val="C0504D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" name="AutoShape 4"/>
          <p:cNvCxnSpPr>
            <a:cxnSpLocks noChangeShapeType="1"/>
          </p:cNvCxnSpPr>
          <p:nvPr/>
        </p:nvCxnSpPr>
        <p:spPr bwMode="auto">
          <a:xfrm flipV="1">
            <a:off x="6610873" y="2209800"/>
            <a:ext cx="1390127" cy="3048001"/>
          </a:xfrm>
          <a:prstGeom prst="straightConnector1">
            <a:avLst/>
          </a:prstGeom>
          <a:noFill/>
          <a:ln w="38100">
            <a:solidFill>
              <a:srgbClr val="C0504D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21885062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1402</TotalTime>
  <Words>276</Words>
  <Application>Microsoft Office PowerPoint</Application>
  <PresentationFormat>On-screen Show (4:3)</PresentationFormat>
  <Paragraphs>26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Symbol</vt:lpstr>
      <vt:lpstr>Office Theme</vt:lpstr>
      <vt:lpstr>Concur Travel and Expense Management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Thomas Jefferson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Concur Travel and Expense Management</dc:title>
  <dc:creator>Michael Accordino</dc:creator>
  <cp:lastModifiedBy>Caitlin Funt</cp:lastModifiedBy>
  <cp:revision>13</cp:revision>
  <dcterms:created xsi:type="dcterms:W3CDTF">2015-10-29T14:13:29Z</dcterms:created>
  <dcterms:modified xsi:type="dcterms:W3CDTF">2016-07-07T15:14:59Z</dcterms:modified>
</cp:coreProperties>
</file>