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9" r:id="rId1"/>
  </p:sldMasterIdLst>
  <p:notesMasterIdLst>
    <p:notesMasterId r:id="rId12"/>
  </p:notesMasterIdLst>
  <p:handoutMasterIdLst>
    <p:handoutMasterId r:id="rId13"/>
  </p:handoutMasterIdLst>
  <p:sldIdLst>
    <p:sldId id="263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71" r:id="rId11"/>
  </p:sldIdLst>
  <p:sldSz cx="9144000" cy="5143500" type="screen16x9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87908F"/>
    <a:srgbClr val="011E40"/>
    <a:srgbClr val="377189"/>
    <a:srgbClr val="152456"/>
    <a:srgbClr val="4678BC"/>
    <a:srgbClr val="AF1F8E"/>
    <a:srgbClr val="58B7DD"/>
    <a:srgbClr val="CCD2EB"/>
    <a:srgbClr val="FFDD7F"/>
    <a:srgbClr val="C8E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558"/>
  </p:normalViewPr>
  <p:slideViewPr>
    <p:cSldViewPr snapToGrid="0" snapToObjects="1">
      <p:cViewPr varScale="1">
        <p:scale>
          <a:sx n="91" d="100"/>
          <a:sy n="91" d="100"/>
        </p:scale>
        <p:origin x="580" y="56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4A2DB6B-4107-C442-93EA-D3B7DC26088D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2A39758-D81F-DD4F-B41A-3BDF9CA74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54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F809B4C-8405-AF40-AC98-5813D05650E0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F02E666-C731-BC47-9584-F0828BE0C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51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E78E552A-EDC8-AE41-AB2C-D92FC65F1E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2912DC3-BB5C-F746-842F-D19CD62310B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54340" y="1008507"/>
            <a:ext cx="5444983" cy="20859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500" spc="-75" baseline="0">
                <a:solidFill>
                  <a:srgbClr val="ECE819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877870A-001F-944F-AE7A-4B320F391D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4339" y="3349506"/>
            <a:ext cx="2720342" cy="732069"/>
          </a:xfrm>
          <a:prstGeom prst="rect">
            <a:avLst/>
          </a:prstGeom>
        </p:spPr>
        <p:txBody>
          <a:bodyPr wrap="square" numCol="1" spcCol="548640" anchor="t">
            <a:noAutofit/>
          </a:bodyPr>
          <a:lstStyle>
            <a:lvl1pPr marL="0" marR="0" indent="0" algn="l" defTabSz="685817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950" b="0" cap="none" spc="0" baseline="0">
                <a:solidFill>
                  <a:schemeClr val="bg1"/>
                </a:solidFill>
                <a:latin typeface="Trebuchet MS" panose="020B0703020202090204" pitchFamily="34" charset="0"/>
              </a:defRPr>
            </a:lvl1pPr>
            <a:lvl2pPr marL="342909" indent="0" algn="ctr">
              <a:buNone/>
              <a:defRPr sz="1650"/>
            </a:lvl2pPr>
            <a:lvl3pPr marL="685817" indent="0" algn="ctr">
              <a:buNone/>
              <a:defRPr sz="1650"/>
            </a:lvl3pPr>
            <a:lvl4pPr marL="1028726" indent="0" algn="ctr">
              <a:buNone/>
              <a:defRPr sz="1500"/>
            </a:lvl4pPr>
            <a:lvl5pPr marL="1371634" indent="0" algn="ctr">
              <a:buNone/>
              <a:defRPr sz="1500"/>
            </a:lvl5pPr>
            <a:lvl6pPr marL="1714544" indent="0" algn="ctr">
              <a:buNone/>
              <a:defRPr sz="1500"/>
            </a:lvl6pPr>
            <a:lvl7pPr marL="2057451" indent="0" algn="ctr">
              <a:buNone/>
              <a:defRPr sz="1500"/>
            </a:lvl7pPr>
            <a:lvl8pPr marL="2400360" indent="0" algn="ctr">
              <a:buNone/>
              <a:defRPr sz="1500"/>
            </a:lvl8pPr>
            <a:lvl9pPr marL="2743269" indent="0" algn="ctr">
              <a:buNone/>
              <a:defRPr sz="1500"/>
            </a:lvl9pPr>
          </a:lstStyle>
          <a:p>
            <a:pPr marL="0" marR="0" lvl="0" indent="0" algn="l" defTabSz="685817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9ADC319-D700-3548-9F4D-F1963EEB365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654338" y="543283"/>
            <a:ext cx="5117721" cy="73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spcCol="548640" anchor="t" anchorCtr="0" compatLnSpc="1">
            <a:prstTxWarp prst="textNoShape">
              <a:avLst/>
            </a:prstTxWarp>
            <a:noAutofit/>
          </a:bodyPr>
          <a:lstStyle>
            <a:lvl1pPr marL="0" marR="0" indent="0" algn="l" defTabSz="685817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950" b="0" kern="1200" cap="none" spc="0" baseline="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  <a:cs typeface="ＭＳ Ｐゴシック" charset="0"/>
              </a:defRPr>
            </a:lvl1pPr>
            <a:lvl2pPr marL="342909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B7DD"/>
              </a:buClr>
              <a:buFont typeface="Arial" charset="0"/>
              <a:buNone/>
              <a:defRPr sz="165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685817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B7DD"/>
              </a:buClr>
              <a:buFont typeface="Arial" charset="0"/>
              <a:buNone/>
              <a:defRPr sz="165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028726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B7DD"/>
              </a:buClr>
              <a:buFont typeface="Arial" charset="0"/>
              <a:buNone/>
              <a:defRPr sz="15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37163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B7DD"/>
              </a:buClr>
              <a:buFont typeface="Arial" charset="0"/>
              <a:buNone/>
              <a:defRPr sz="15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714544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51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6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69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spc="300" dirty="0"/>
              <a:t>COLLEGE OF LIFE SCIENCES</a:t>
            </a:r>
          </a:p>
        </p:txBody>
      </p:sp>
    </p:spTree>
    <p:extLst>
      <p:ext uri="{BB962C8B-B14F-4D97-AF65-F5344CB8AC3E}">
        <p14:creationId xmlns:p14="http://schemas.microsoft.com/office/powerpoint/2010/main" val="51985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758"/>
            <a:ext cx="8229600" cy="8778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CAF1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6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0" y="1566310"/>
            <a:ext cx="9144000" cy="1828800"/>
          </a:xfrm>
          <a:prstGeom prst="rect">
            <a:avLst/>
          </a:prstGeom>
          <a:solidFill>
            <a:srgbClr val="58B7DD">
              <a:alpha val="24000"/>
            </a:srgbClr>
          </a:solidFill>
          <a:ln>
            <a:noFill/>
          </a:ln>
        </p:spPr>
        <p:txBody>
          <a:bodyPr anchor="ctr"/>
          <a:lstStyle>
            <a:lvl1pPr marL="457200">
              <a:defRPr sz="3600">
                <a:solidFill>
                  <a:srgbClr val="58B7D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758"/>
            <a:ext cx="8229600" cy="8778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CAF1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309878"/>
            <a:ext cx="4023360" cy="3291840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09878"/>
            <a:ext cx="4023360" cy="32918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4648201" y="350044"/>
            <a:ext cx="4022725" cy="8774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latin typeface="Trebuchet MS"/>
              </a:rPr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1309878"/>
            <a:ext cx="4023360" cy="3291840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4663440" y="1309878"/>
            <a:ext cx="4023360" cy="3291840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349758"/>
            <a:ext cx="4023359" cy="877824"/>
          </a:xfrm>
          <a:prstGeom prst="rect">
            <a:avLst/>
          </a:prstGeom>
        </p:spPr>
        <p:txBody>
          <a:bodyPr anchor="t" anchorCtr="0"/>
          <a:lstStyle>
            <a:lvl1pPr>
              <a:defRPr sz="2400">
                <a:solidFill>
                  <a:srgbClr val="FCAF1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044"/>
            <a:ext cx="8229600" cy="87749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CAF1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8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6428"/>
            <a:ext cx="8252882" cy="445970"/>
          </a:xfrm>
          <a:prstGeom prst="rect">
            <a:avLst/>
          </a:prstGeo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349759"/>
            <a:ext cx="8252883" cy="3386669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186970"/>
            <a:ext cx="8252882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58B7D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45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 shot of a computer&#10;&#10;Description automatically generated">
            <a:extLst>
              <a:ext uri="{FF2B5EF4-FFF2-40B4-BE49-F238E27FC236}">
                <a16:creationId xmlns:a16="http://schemas.microsoft.com/office/drawing/2014/main" id="{32CED0B5-2BE5-3E48-A1DF-0FC83C1D58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09688"/>
            <a:ext cx="8229600" cy="315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3844"/>
            <a:ext cx="82296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457200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2F94397D-958B-CB42-8443-7DB5739092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t="91578"/>
          <a:stretch/>
        </p:blipFill>
        <p:spPr>
          <a:xfrm>
            <a:off x="0" y="4710312"/>
            <a:ext cx="9144000" cy="4331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2" r:id="rId2"/>
    <p:sldLayoutId id="2147483924" r:id="rId3"/>
    <p:sldLayoutId id="2147483925" r:id="rId4"/>
    <p:sldLayoutId id="2147483936" r:id="rId5"/>
    <p:sldLayoutId id="2147483926" r:id="rId6"/>
    <p:sldLayoutId id="2147483937" r:id="rId7"/>
    <p:sldLayoutId id="2147483927" r:id="rId8"/>
    <p:sldLayoutId id="2147483950" r:id="rId9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FCAF17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9pPr>
    </p:titleStyle>
    <p:bodyStyle>
      <a:lvl1pPr marL="342900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04888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79525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54163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616B57-4C03-3A42-912B-CA8686677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4340" y="1008507"/>
            <a:ext cx="5444983" cy="171375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Graduate Program in</a:t>
            </a:r>
            <a:br>
              <a:rPr lang="en-US" b="1" dirty="0"/>
            </a:br>
            <a:r>
              <a:rPr lang="en-US" b="1" dirty="0"/>
              <a:t>Neuroscience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ABEAAB2E-1BFB-F941-970A-B391ECCEA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4339" y="3134089"/>
            <a:ext cx="6149472" cy="390888"/>
          </a:xfrm>
        </p:spPr>
        <p:txBody>
          <a:bodyPr/>
          <a:lstStyle/>
          <a:p>
            <a:pPr algn="ctr"/>
            <a:r>
              <a:rPr lang="en-US" i="1" dirty="0"/>
              <a:t>Typical Coursework for MD/PhD Students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690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1 – 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Required courses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GC 710 – MD/PhD Translational Research Journal Club (1)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GC 725 – Enrich Clinical Skills (1)</a:t>
            </a:r>
          </a:p>
          <a:p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NS 601 – Profiles in Neuroscience Research (1)</a:t>
            </a:r>
          </a:p>
          <a:p>
            <a:pPr marL="0" indent="0">
              <a:buNone/>
            </a:pP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	  (Optional/not required: discuss with program directors)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NS 616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Neuroscience Journal Club (1)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NS 710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Neuroscience Seminar Series (1)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NS 910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Research (16)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 ) = credits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7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1 – 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Required courses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NS 940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Research (10)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 ) = credits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623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758"/>
            <a:ext cx="8229600" cy="62048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1 –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65062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Required courses: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GC 640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Research Ethics (1)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GC 712 – MD/PhD Translational Journal Seminars (1)</a:t>
            </a:r>
          </a:p>
          <a:p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GC 725 – Enrich Clinical Skills (1) (Optional)</a:t>
            </a:r>
            <a:endParaRPr lang="en-U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GC 730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Planning &amp; Writing a Research Grant (1)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NS 626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Neuroscience Journal Club (1)</a:t>
            </a:r>
          </a:p>
          <a:p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NS 690 </a:t>
            </a:r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Neuropharmacology (2) – 2</a:t>
            </a:r>
            <a:r>
              <a:rPr lang="en-US" sz="11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 half of Spring semester                                                  			(Optional/not required: discuss with program directors)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NS 700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Cellular Neurophysiology (4) – 1</a:t>
            </a:r>
            <a:r>
              <a:rPr lang="en-US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half of Spring semester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NS 715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Cellular &amp; Molecular Neuroscience (2) – 1</a:t>
            </a:r>
            <a:r>
              <a:rPr lang="en-US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half of Spring semester 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NS 720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Neuroscience Seminar Series (1)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NS 740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Applied Statistics in Neuroscience (2)</a:t>
            </a:r>
          </a:p>
          <a:p>
            <a:pPr marL="0" indent="0"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	(may need to take Statistics in 2</a:t>
            </a:r>
            <a:r>
              <a:rPr lang="en-US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year b/c of scheduling conflict with NS715)</a:t>
            </a:r>
          </a:p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NS745 Advanced Topics in Neurodegenerative Diseases (2) – 2</a:t>
            </a:r>
            <a:r>
              <a:rPr lang="en-US" sz="11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 half of Spring        			(Optional/not required: discuss with program directors)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NS 920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Research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(17)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 ) = credits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68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1 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Summer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Required courses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NS930 – Research (10)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 ) = credits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MD/PhD students in the GPN Program will take the Comprehensive Examination in the Summer of their 1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year (typically in late July/early August). As MD/PhD students start in the PhD program in mid-spring after taking USMLE Step 1, we are considering Summer of Year-1 to be the summer after having already been in the PhD program for an entire year.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6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2 – 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Required courses:</a:t>
            </a: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GC 710 – MD/PhD Translational Research Journal Club (1)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616 – Neuroscience Journal Club (1)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NS 710 – Neuroscience Seminar Series (1)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NS 910 – Research (16)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 ) = credits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96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2 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Required courses:</a:t>
            </a: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NS 940 – Research (10)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 ) = credits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Spring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Required courses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GC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712 – MD/PhD Translational Journal Seminars (1)</a:t>
            </a:r>
          </a:p>
          <a:p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GC 725 – Enrich Clinical Skills (1) (Optional)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626 – Neuroscience Journal Club (1)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720 – Neuroscience Seminar Series (1)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NS 740 – Applied Statistics in Neuroscience (2)</a:t>
            </a:r>
          </a:p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	(may need to take Statistics in 2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year b/c of scheduling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conflict)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920 – Research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(27)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 ) = credits</a:t>
            </a:r>
          </a:p>
          <a:p>
            <a:pPr marL="11430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***  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Continue participating in both the Neuroscience Journal Club and the Neuroscience Seminar Series every Fall and Spring semester until thesis defense.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520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Summer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Required courses:</a:t>
            </a: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NS930 – Research (10)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 ) = credits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74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ght content">
  <a:themeElements>
    <a:clrScheme name="Custom 1">
      <a:dk1>
        <a:srgbClr val="011E40"/>
      </a:dk1>
      <a:lt1>
        <a:sysClr val="window" lastClr="FFFFFF"/>
      </a:lt1>
      <a:dk2>
        <a:srgbClr val="2F5897"/>
      </a:dk2>
      <a:lt2>
        <a:srgbClr val="E4E9EF"/>
      </a:lt2>
      <a:accent1>
        <a:srgbClr val="307FE2"/>
      </a:accent1>
      <a:accent2>
        <a:srgbClr val="F8E08E"/>
      </a:accent2>
      <a:accent3>
        <a:srgbClr val="80225F"/>
      </a:accent3>
      <a:accent4>
        <a:srgbClr val="011E40"/>
      </a:accent4>
      <a:accent5>
        <a:srgbClr val="C4B000"/>
      </a:accent5>
      <a:accent6>
        <a:srgbClr val="89813D"/>
      </a:accent6>
      <a:hlink>
        <a:srgbClr val="2DCCD3"/>
      </a:hlink>
      <a:folHlink>
        <a:srgbClr val="C4BCB7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JU-LifeSciences-16x9" id="{8E1EFBB4-955B-A845-B48A-1CFA4BEC999B}" vid="{5F45CB94-F669-B547-AA16-D2DC4C049F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TJU-LifeSciences-16x9</Template>
  <TotalTime>31</TotalTime>
  <Words>559</Words>
  <Application>Microsoft Office PowerPoint</Application>
  <PresentationFormat>On-screen Show (16:9)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Trebuchet MS</vt:lpstr>
      <vt:lpstr>Wingdings 2</vt:lpstr>
      <vt:lpstr>Light content</vt:lpstr>
      <vt:lpstr>Graduate Program in Neuroscience</vt:lpstr>
      <vt:lpstr>Year 1 – Fall</vt:lpstr>
      <vt:lpstr>Year 1 – Winter</vt:lpstr>
      <vt:lpstr>Year 1 – Spring</vt:lpstr>
      <vt:lpstr>Year 1 – Summer</vt:lpstr>
      <vt:lpstr>Year 2 – Fall</vt:lpstr>
      <vt:lpstr>Year 2 – Winter</vt:lpstr>
      <vt:lpstr>Year 2 – Spring</vt:lpstr>
      <vt:lpstr>Year 2 – Summer</vt:lpstr>
      <vt:lpstr>PowerPoint Presentation</vt:lpstr>
    </vt:vector>
  </TitlesOfParts>
  <Manager/>
  <Company>Thomas Jefferson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KT Ferrera</dc:creator>
  <cp:keywords/>
  <dc:description/>
  <cp:lastModifiedBy>Danielle Park</cp:lastModifiedBy>
  <cp:revision>4</cp:revision>
  <cp:lastPrinted>2019-09-25T18:47:25Z</cp:lastPrinted>
  <dcterms:created xsi:type="dcterms:W3CDTF">2021-10-06T13:50:54Z</dcterms:created>
  <dcterms:modified xsi:type="dcterms:W3CDTF">2021-10-06T14:28:56Z</dcterms:modified>
  <cp:category/>
</cp:coreProperties>
</file>