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9" r:id="rId1"/>
  </p:sldMasterIdLst>
  <p:notesMasterIdLst>
    <p:notesMasterId r:id="rId13"/>
  </p:notesMasterIdLst>
  <p:handoutMasterIdLst>
    <p:handoutMasterId r:id="rId14"/>
  </p:handoutMasterIdLst>
  <p:sldIdLst>
    <p:sldId id="263" r:id="rId2"/>
    <p:sldId id="273" r:id="rId3"/>
    <p:sldId id="274" r:id="rId4"/>
    <p:sldId id="275" r:id="rId5"/>
    <p:sldId id="276" r:id="rId6"/>
    <p:sldId id="277" r:id="rId7"/>
    <p:sldId id="278" r:id="rId8"/>
    <p:sldId id="279" r:id="rId9"/>
    <p:sldId id="280" r:id="rId10"/>
    <p:sldId id="281" r:id="rId11"/>
    <p:sldId id="271" r:id="rId12"/>
  </p:sldIdLst>
  <p:sldSz cx="9144000" cy="5143500" type="screen16x9"/>
  <p:notesSz cx="9144000" cy="6858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clrMru>
    <a:srgbClr val="87908F"/>
    <a:srgbClr val="011E40"/>
    <a:srgbClr val="377189"/>
    <a:srgbClr val="152456"/>
    <a:srgbClr val="4678BC"/>
    <a:srgbClr val="AF1F8E"/>
    <a:srgbClr val="58B7DD"/>
    <a:srgbClr val="CCD2EB"/>
    <a:srgbClr val="FFDD7F"/>
    <a:srgbClr val="C8E9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558"/>
  </p:normalViewPr>
  <p:slideViewPr>
    <p:cSldViewPr snapToGrid="0" snapToObjects="1">
      <p:cViewPr varScale="1">
        <p:scale>
          <a:sx n="62" d="100"/>
          <a:sy n="62" d="100"/>
        </p:scale>
        <p:origin x="44" y="164"/>
      </p:cViewPr>
      <p:guideLst>
        <p:guide orient="horz" pos="2160"/>
        <p:guide pos="2880"/>
        <p:guide orient="horz"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A2DB6B-4107-C442-93EA-D3B7DC26088D}" type="datetimeFigureOut">
              <a:rPr lang="en-US"/>
              <a:pPr>
                <a:defRPr/>
              </a:pPr>
              <a:t>10/6/2021</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2A39758-D81F-DD4F-B41A-3BDF9CA74FBB}" type="slidenum">
              <a:rPr lang="en-US"/>
              <a:pPr>
                <a:defRPr/>
              </a:pPr>
              <a:t>‹#›</a:t>
            </a:fld>
            <a:endParaRPr lang="en-US"/>
          </a:p>
        </p:txBody>
      </p:sp>
    </p:spTree>
    <p:extLst>
      <p:ext uri="{BB962C8B-B14F-4D97-AF65-F5344CB8AC3E}">
        <p14:creationId xmlns:p14="http://schemas.microsoft.com/office/powerpoint/2010/main" val="2389854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F809B4C-8405-AF40-AC98-5813D05650E0}" type="datetimeFigureOut">
              <a:rPr lang="en-US"/>
              <a:pPr>
                <a:defRPr/>
              </a:pPr>
              <a:t>10/6/2021</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F02E666-C731-BC47-9584-F0828BE0C40E}" type="slidenum">
              <a:rPr lang="en-US"/>
              <a:pPr>
                <a:defRPr/>
              </a:pPr>
              <a:t>‹#›</a:t>
            </a:fld>
            <a:endParaRPr lang="en-US"/>
          </a:p>
        </p:txBody>
      </p:sp>
    </p:spTree>
    <p:extLst>
      <p:ext uri="{BB962C8B-B14F-4D97-AF65-F5344CB8AC3E}">
        <p14:creationId xmlns:p14="http://schemas.microsoft.com/office/powerpoint/2010/main" val="13215518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E78E552A-EDC8-AE41-AB2C-D92FC65F1EDD}"/>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6" name="Title 1">
            <a:extLst>
              <a:ext uri="{FF2B5EF4-FFF2-40B4-BE49-F238E27FC236}">
                <a16:creationId xmlns:a16="http://schemas.microsoft.com/office/drawing/2014/main" id="{62912DC3-BB5C-F746-842F-D19CD62310B3}"/>
              </a:ext>
            </a:extLst>
          </p:cNvPr>
          <p:cNvSpPr>
            <a:spLocks noGrp="1"/>
          </p:cNvSpPr>
          <p:nvPr>
            <p:ph type="ctrTitle" hasCustomPrompt="1"/>
          </p:nvPr>
        </p:nvSpPr>
        <p:spPr>
          <a:xfrm>
            <a:off x="1654340" y="1008507"/>
            <a:ext cx="5444983" cy="2085975"/>
          </a:xfrm>
          <a:prstGeom prst="rect">
            <a:avLst/>
          </a:prstGeom>
        </p:spPr>
        <p:txBody>
          <a:bodyPr anchor="b">
            <a:normAutofit/>
          </a:bodyPr>
          <a:lstStyle>
            <a:lvl1pPr algn="l">
              <a:defRPr sz="4500" spc="-75" baseline="0">
                <a:solidFill>
                  <a:srgbClr val="ECE819"/>
                </a:solidFill>
                <a:latin typeface="Trebuchet MS" panose="020B0703020202090204" pitchFamily="34" charset="0"/>
              </a:defRPr>
            </a:lvl1pPr>
          </a:lstStyle>
          <a:p>
            <a:r>
              <a:rPr lang="en-US" dirty="0"/>
              <a:t>CLICK TO EDIT MASTER TITLE</a:t>
            </a:r>
            <a:br>
              <a:rPr lang="en-US" dirty="0"/>
            </a:br>
            <a:r>
              <a:rPr lang="en-US" dirty="0"/>
              <a:t>STYLE</a:t>
            </a:r>
          </a:p>
        </p:txBody>
      </p:sp>
      <p:sp>
        <p:nvSpPr>
          <p:cNvPr id="7" name="Subtitle 2">
            <a:extLst>
              <a:ext uri="{FF2B5EF4-FFF2-40B4-BE49-F238E27FC236}">
                <a16:creationId xmlns:a16="http://schemas.microsoft.com/office/drawing/2014/main" id="{B877870A-001F-944F-AE7A-4B320F391D84}"/>
              </a:ext>
            </a:extLst>
          </p:cNvPr>
          <p:cNvSpPr>
            <a:spLocks noGrp="1"/>
          </p:cNvSpPr>
          <p:nvPr>
            <p:ph type="subTitle" idx="1"/>
          </p:nvPr>
        </p:nvSpPr>
        <p:spPr>
          <a:xfrm>
            <a:off x="1654339" y="3349506"/>
            <a:ext cx="2720342" cy="732069"/>
          </a:xfrm>
          <a:prstGeom prst="rect">
            <a:avLst/>
          </a:prstGeom>
        </p:spPr>
        <p:txBody>
          <a:bodyPr wrap="square" numCol="1" spcCol="548640" anchor="t">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cap="none" spc="0" baseline="0">
                <a:solidFill>
                  <a:schemeClr val="bg1"/>
                </a:solidFill>
                <a:latin typeface="Trebuchet MS" panose="020B0703020202090204" pitchFamily="34" charset="0"/>
              </a:defRPr>
            </a:lvl1pPr>
            <a:lvl2pPr marL="342909" indent="0" algn="ctr">
              <a:buNone/>
              <a:defRPr sz="1650"/>
            </a:lvl2pPr>
            <a:lvl3pPr marL="685817" indent="0" algn="ctr">
              <a:buNone/>
              <a:defRPr sz="1650"/>
            </a:lvl3pPr>
            <a:lvl4pPr marL="1028726" indent="0" algn="ctr">
              <a:buNone/>
              <a:defRPr sz="1500"/>
            </a:lvl4pPr>
            <a:lvl5pPr marL="1371634" indent="0" algn="ctr">
              <a:buNone/>
              <a:defRPr sz="1500"/>
            </a:lvl5pPr>
            <a:lvl6pPr marL="1714544" indent="0" algn="ctr">
              <a:buNone/>
              <a:defRPr sz="1500"/>
            </a:lvl6pPr>
            <a:lvl7pPr marL="2057451" indent="0" algn="ctr">
              <a:buNone/>
              <a:defRPr sz="1500"/>
            </a:lvl7pPr>
            <a:lvl8pPr marL="2400360" indent="0" algn="ctr">
              <a:buNone/>
              <a:defRPr sz="1500"/>
            </a:lvl8pPr>
            <a:lvl9pPr marL="2743269" indent="0" algn="ctr">
              <a:buNone/>
              <a:defRPr sz="1500"/>
            </a:lvl9pPr>
          </a:lstStyle>
          <a:p>
            <a:pPr marL="0" marR="0" lvl="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a:pPr>
            <a:r>
              <a:rPr lang="en-US" smtClean="0"/>
              <a:t>Click to edit Master subtitle style</a:t>
            </a:r>
            <a:endParaRPr lang="en-US" dirty="0"/>
          </a:p>
        </p:txBody>
      </p:sp>
      <p:sp>
        <p:nvSpPr>
          <p:cNvPr id="13" name="Subtitle 2">
            <a:extLst>
              <a:ext uri="{FF2B5EF4-FFF2-40B4-BE49-F238E27FC236}">
                <a16:creationId xmlns:a16="http://schemas.microsoft.com/office/drawing/2014/main" id="{29ADC319-D700-3548-9F4D-F1963EEB3651}"/>
              </a:ext>
            </a:extLst>
          </p:cNvPr>
          <p:cNvSpPr txBox="1">
            <a:spLocks/>
          </p:cNvSpPr>
          <p:nvPr userDrawn="1"/>
        </p:nvSpPr>
        <p:spPr bwMode="auto">
          <a:xfrm>
            <a:off x="1654338" y="543283"/>
            <a:ext cx="5117721" cy="7320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spcCol="548640" anchor="t" anchorCtr="0" compatLnSpc="1">
            <a:prstTxWarp prst="textNoShape">
              <a:avLst/>
            </a:prstTxWarp>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kern="1200" cap="none" spc="0" baseline="0">
                <a:solidFill>
                  <a:schemeClr val="bg1"/>
                </a:solidFill>
                <a:latin typeface="Trebuchet MS" panose="020B0703020202090204" pitchFamily="34" charset="0"/>
                <a:ea typeface="ＭＳ Ｐゴシック" charset="0"/>
                <a:cs typeface="ＭＳ Ｐゴシック" charset="0"/>
              </a:defRPr>
            </a:lvl1pPr>
            <a:lvl2pPr marL="342909"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2pPr>
            <a:lvl3pPr marL="685817"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3pPr>
            <a:lvl4pPr marL="1028726"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4pPr>
            <a:lvl5pPr marL="1371634"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5pPr>
            <a:lvl6pPr marL="1714544" indent="0" algn="ctr" defTabSz="914400" rtl="0" eaLnBrk="1" latinLnBrk="0" hangingPunct="1">
              <a:spcBef>
                <a:spcPct val="20000"/>
              </a:spcBef>
              <a:buClr>
                <a:schemeClr val="accent1"/>
              </a:buClr>
              <a:buFont typeface="Arial" pitchFamily="34" charset="0"/>
              <a:buNone/>
              <a:defRPr sz="1500" kern="1200" baseline="0">
                <a:solidFill>
                  <a:schemeClr val="tx1"/>
                </a:solidFill>
                <a:latin typeface="+mn-lt"/>
                <a:ea typeface="+mn-ea"/>
                <a:cs typeface="+mn-cs"/>
              </a:defRPr>
            </a:lvl6pPr>
            <a:lvl7pPr marL="2057451" indent="0" algn="ctr" defTabSz="914400" rtl="0" eaLnBrk="1" latinLnBrk="0" hangingPunct="1">
              <a:spcBef>
                <a:spcPct val="20000"/>
              </a:spcBef>
              <a:buClr>
                <a:schemeClr val="accent2"/>
              </a:buClr>
              <a:buFont typeface="Arial" pitchFamily="34" charset="0"/>
              <a:buNone/>
              <a:defRPr sz="1500" kern="1200">
                <a:solidFill>
                  <a:schemeClr val="tx1"/>
                </a:solidFill>
                <a:latin typeface="+mn-lt"/>
                <a:ea typeface="+mn-ea"/>
                <a:cs typeface="+mn-cs"/>
              </a:defRPr>
            </a:lvl7pPr>
            <a:lvl8pPr marL="2400360" indent="0" algn="ctr" defTabSz="914400" rtl="0" eaLnBrk="1" latinLnBrk="0" hangingPunct="1">
              <a:spcBef>
                <a:spcPct val="20000"/>
              </a:spcBef>
              <a:buClr>
                <a:schemeClr val="accent3"/>
              </a:buClr>
              <a:buFont typeface="Arial" pitchFamily="34" charset="0"/>
              <a:buNone/>
              <a:defRPr sz="1500" kern="1200">
                <a:solidFill>
                  <a:schemeClr val="tx1"/>
                </a:solidFill>
                <a:latin typeface="+mn-lt"/>
                <a:ea typeface="+mn-ea"/>
                <a:cs typeface="+mn-cs"/>
              </a:defRPr>
            </a:lvl8pPr>
            <a:lvl9pPr marL="2743269" indent="0" algn="ctr" defTabSz="914400" rtl="0" eaLnBrk="1" latinLnBrk="0" hangingPunct="1">
              <a:spcBef>
                <a:spcPct val="20000"/>
              </a:spcBef>
              <a:buClr>
                <a:schemeClr val="accent4"/>
              </a:buClr>
              <a:buFont typeface="Arial" pitchFamily="34" charset="0"/>
              <a:buNone/>
              <a:defRPr sz="1500" kern="1200">
                <a:solidFill>
                  <a:schemeClr val="tx1"/>
                </a:solidFill>
                <a:latin typeface="+mn-lt"/>
                <a:ea typeface="+mn-ea"/>
                <a:cs typeface="+mn-cs"/>
              </a:defRPr>
            </a:lvl9pPr>
          </a:lstStyle>
          <a:p>
            <a:pPr>
              <a:defRPr/>
            </a:pPr>
            <a:r>
              <a:rPr lang="en-US" sz="1400" spc="300" dirty="0"/>
              <a:t>COLLEGE OF LIFE SCIENCES</a:t>
            </a:r>
          </a:p>
        </p:txBody>
      </p:sp>
    </p:spTree>
    <p:extLst>
      <p:ext uri="{BB962C8B-B14F-4D97-AF65-F5344CB8AC3E}">
        <p14:creationId xmlns:p14="http://schemas.microsoft.com/office/powerpoint/2010/main" val="51985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420676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7"/>
          <p:cNvSpPr>
            <a:spLocks noGrp="1"/>
          </p:cNvSpPr>
          <p:nvPr>
            <p:ph type="title"/>
          </p:nvPr>
        </p:nvSpPr>
        <p:spPr>
          <a:xfrm>
            <a:off x="0" y="1566310"/>
            <a:ext cx="9144000" cy="1828800"/>
          </a:xfrm>
          <a:prstGeom prst="rect">
            <a:avLst/>
          </a:prstGeom>
          <a:solidFill>
            <a:srgbClr val="58B7DD">
              <a:alpha val="24000"/>
            </a:srgbClr>
          </a:solidFill>
          <a:ln>
            <a:noFill/>
          </a:ln>
        </p:spPr>
        <p:txBody>
          <a:bodyPr anchor="ctr"/>
          <a:lstStyle>
            <a:lvl1pPr marL="457200">
              <a:defRPr sz="3600">
                <a:solidFill>
                  <a:srgbClr val="58B7DD"/>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372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309878"/>
            <a:ext cx="4023360" cy="329184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14207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Title 1"/>
          <p:cNvSpPr txBox="1">
            <a:spLocks/>
          </p:cNvSpPr>
          <p:nvPr userDrawn="1"/>
        </p:nvSpPr>
        <p:spPr>
          <a:xfrm>
            <a:off x="4648201" y="350044"/>
            <a:ext cx="4022725" cy="877491"/>
          </a:xfrm>
          <a:prstGeom prst="rect">
            <a:avLst/>
          </a:prstGeom>
        </p:spPr>
        <p:txBody>
          <a:bodyPr/>
          <a:lstStyle>
            <a:lvl1pPr algn="l" defTabSz="914400" rtl="0" eaLnBrk="1" latinLnBrk="0" hangingPunct="1">
              <a:spcBef>
                <a:spcPct val="0"/>
              </a:spcBef>
              <a:buNone/>
              <a:defRPr sz="2800" kern="1200" cap="none" spc="0" baseline="0">
                <a:ln>
                  <a:noFill/>
                </a:ln>
                <a:solidFill>
                  <a:srgbClr val="FCAF17"/>
                </a:solidFill>
                <a:effectLst/>
                <a:latin typeface="+mj-lt"/>
                <a:ea typeface="+mj-ea"/>
                <a:cs typeface="+mj-cs"/>
              </a:defRPr>
            </a:lvl1pPr>
          </a:lstStyle>
          <a:p>
            <a:pPr fontAlgn="auto">
              <a:spcAft>
                <a:spcPts val="0"/>
              </a:spcAft>
              <a:defRPr/>
            </a:pPr>
            <a:r>
              <a:rPr lang="en-US" sz="2400" dirty="0">
                <a:latin typeface="Trebuchet MS"/>
              </a:rPr>
              <a:t>Click to edit Master title style</a:t>
            </a:r>
          </a:p>
        </p:txBody>
      </p:sp>
      <p:sp>
        <p:nvSpPr>
          <p:cNvPr id="11" name="Content Placeholder 2"/>
          <p:cNvSpPr>
            <a:spLocks noGrp="1"/>
          </p:cNvSpPr>
          <p:nvPr>
            <p:ph sz="half" idx="13"/>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sz="half" idx="14"/>
          </p:nvPr>
        </p:nvSpPr>
        <p:spPr>
          <a:xfrm>
            <a:off x="4663440"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457201" y="349758"/>
            <a:ext cx="4023359" cy="877824"/>
          </a:xfrm>
          <a:prstGeom prst="rect">
            <a:avLst/>
          </a:prstGeom>
        </p:spPr>
        <p:txBody>
          <a:bodyPr anchor="t" anchorCtr="0"/>
          <a:lstStyle>
            <a:lvl1pPr>
              <a:defRPr sz="2400">
                <a:solidFill>
                  <a:srgbClr val="FCAF17"/>
                </a:solidFill>
              </a:defRPr>
            </a:lvl1pPr>
          </a:lstStyle>
          <a:p>
            <a:r>
              <a:rPr lang="en-US" smtClean="0"/>
              <a:t>Click to edit Master title style</a:t>
            </a:r>
            <a:endParaRPr lang="en-US" dirty="0"/>
          </a:p>
        </p:txBody>
      </p:sp>
      <p:sp>
        <p:nvSpPr>
          <p:cNvPr id="2" name="Slide Number Placeholder 1"/>
          <p:cNvSpPr>
            <a:spLocks noGrp="1"/>
          </p:cNvSpPr>
          <p:nvPr>
            <p:ph type="sldNum" sz="quarter" idx="15"/>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2103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0044"/>
            <a:ext cx="8229600" cy="877491"/>
          </a:xfrm>
          <a:prstGeom prst="rect">
            <a:avLst/>
          </a:prstGeom>
        </p:spPr>
        <p:txBody>
          <a:bodyPr/>
          <a:lstStyle>
            <a:lvl1pPr>
              <a:defRPr>
                <a:solidFill>
                  <a:srgbClr val="FCAF17"/>
                </a:solidFill>
              </a:defRPr>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95298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36428"/>
            <a:ext cx="8252882" cy="445970"/>
          </a:xfrm>
          <a:prstGeom prst="rect">
            <a:avLst/>
          </a:prstGeo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57200" y="349759"/>
            <a:ext cx="8252883" cy="3386669"/>
          </a:xfrm>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4186970"/>
            <a:ext cx="8252882" cy="459486"/>
          </a:xfrm>
        </p:spPr>
        <p:txBody>
          <a:bodyPr>
            <a:normAutofit/>
          </a:bodyPr>
          <a:lstStyle>
            <a:lvl1pPr marL="0" indent="0" algn="ctr">
              <a:buNone/>
              <a:defRPr sz="1600">
                <a:solidFill>
                  <a:srgbClr val="58B7D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8045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descr="A screen shot of a computer&#10;&#10;Description automatically generated">
            <a:extLst>
              <a:ext uri="{FF2B5EF4-FFF2-40B4-BE49-F238E27FC236}">
                <a16:creationId xmlns:a16="http://schemas.microsoft.com/office/drawing/2014/main" id="{32CED0B5-2BE5-3E48-A1DF-0FC83C1D586A}"/>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437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2E5DF327-E424-B74E-B684-C5CD8716DA4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7" name="Text Placeholder 2"/>
          <p:cNvSpPr>
            <a:spLocks noGrp="1"/>
          </p:cNvSpPr>
          <p:nvPr>
            <p:ph type="body" idx="1"/>
          </p:nvPr>
        </p:nvSpPr>
        <p:spPr bwMode="auto">
          <a:xfrm>
            <a:off x="457200" y="1309688"/>
            <a:ext cx="8229600" cy="3159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Placeholder 1"/>
          <p:cNvSpPr>
            <a:spLocks noGrp="1"/>
          </p:cNvSpPr>
          <p:nvPr>
            <p:ph type="title"/>
          </p:nvPr>
        </p:nvSpPr>
        <p:spPr>
          <a:xfrm>
            <a:off x="457200" y="273844"/>
            <a:ext cx="82296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4" name="Slide Number Placeholder 3"/>
          <p:cNvSpPr>
            <a:spLocks noGrp="1"/>
          </p:cNvSpPr>
          <p:nvPr>
            <p:ph type="sldNum" sz="quarter" idx="4"/>
          </p:nvPr>
        </p:nvSpPr>
        <p:spPr>
          <a:xfrm>
            <a:off x="6553200" y="4572000"/>
            <a:ext cx="2133600" cy="273844"/>
          </a:xfrm>
          <a:prstGeom prst="rect">
            <a:avLst/>
          </a:prstGeom>
        </p:spPr>
        <p:txBody>
          <a:bodyPr vert="horz" lIns="91440" tIns="45720" rIns="91440" bIns="45720" rtlCol="0" anchor="ctr"/>
          <a:lstStyle>
            <a:lvl1pPr algn="r">
              <a:defRPr sz="800">
                <a:solidFill>
                  <a:schemeClr val="tx1">
                    <a:tint val="75000"/>
                  </a:schemeClr>
                </a:solidFill>
              </a:defRPr>
            </a:lvl1pPr>
          </a:lstStyle>
          <a:p>
            <a:fld id="{2E5DF327-E424-B74E-B684-C5CD8716DA49}" type="slidenum">
              <a:rPr lang="en-US" smtClean="0"/>
              <a:pPr/>
              <a:t>‹#›</a:t>
            </a:fld>
            <a:endParaRPr lang="en-US" dirty="0"/>
          </a:p>
        </p:txBody>
      </p:sp>
      <p:pic>
        <p:nvPicPr>
          <p:cNvPr id="6" name="Picture 5" descr="A close up of a logo&#10;&#10;Description automatically generated">
            <a:extLst>
              <a:ext uri="{FF2B5EF4-FFF2-40B4-BE49-F238E27FC236}">
                <a16:creationId xmlns:a16="http://schemas.microsoft.com/office/drawing/2014/main" id="{2F94397D-958B-CB42-8443-7DB573909235}"/>
              </a:ext>
            </a:extLst>
          </p:cNvPr>
          <p:cNvPicPr>
            <a:picLocks noChangeAspect="1"/>
          </p:cNvPicPr>
          <p:nvPr userDrawn="1"/>
        </p:nvPicPr>
        <p:blipFill rotWithShape="1">
          <a:blip r:embed="rId11"/>
          <a:srcRect t="91578"/>
          <a:stretch/>
        </p:blipFill>
        <p:spPr>
          <a:xfrm>
            <a:off x="0" y="4710312"/>
            <a:ext cx="9144000" cy="433187"/>
          </a:xfrm>
          <a:prstGeom prst="rect">
            <a:avLst/>
          </a:prstGeom>
        </p:spPr>
      </p:pic>
    </p:spTree>
  </p:cSld>
  <p:clrMap bg1="lt1" tx1="dk1" bg2="lt2" tx2="dk2" accent1="accent1" accent2="accent2" accent3="accent3" accent4="accent4" accent5="accent5" accent6="accent6" hlink="hlink" folHlink="folHlink"/>
  <p:sldLayoutIdLst>
    <p:sldLayoutId id="2147483940" r:id="rId1"/>
    <p:sldLayoutId id="2147483922" r:id="rId2"/>
    <p:sldLayoutId id="2147483924" r:id="rId3"/>
    <p:sldLayoutId id="2147483925" r:id="rId4"/>
    <p:sldLayoutId id="2147483936" r:id="rId5"/>
    <p:sldLayoutId id="2147483926" r:id="rId6"/>
    <p:sldLayoutId id="2147483937" r:id="rId7"/>
    <p:sldLayoutId id="2147483927" r:id="rId8"/>
    <p:sldLayoutId id="2147483950" r:id="rId9"/>
  </p:sldLayoutIdLst>
  <p:hf sldNum="0" hdr="0" ftr="0" dt="0"/>
  <p:txStyles>
    <p:titleStyle>
      <a:lvl1pPr algn="l" rtl="0" eaLnBrk="1" fontAlgn="base" hangingPunct="1">
        <a:spcBef>
          <a:spcPct val="0"/>
        </a:spcBef>
        <a:spcAft>
          <a:spcPct val="0"/>
        </a:spcAft>
        <a:defRPr sz="2800" kern="1200">
          <a:solidFill>
            <a:srgbClr val="FCAF17"/>
          </a:solidFill>
          <a:latin typeface="+mj-lt"/>
          <a:ea typeface="ＭＳ Ｐゴシック" charset="0"/>
          <a:cs typeface="ＭＳ Ｐゴシック" charset="0"/>
        </a:defRPr>
      </a:lvl1pPr>
      <a:lvl2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2pPr>
      <a:lvl3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3pPr>
      <a:lvl4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4pPr>
      <a:lvl5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5pPr>
      <a:lvl6pPr marL="4572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6pPr>
      <a:lvl7pPr marL="9144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7pPr>
      <a:lvl8pPr marL="13716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8pPr>
      <a:lvl9pPr marL="18288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9pPr>
    </p:titleStyle>
    <p:bodyStyle>
      <a:lvl1pPr marL="342900" indent="-228600" algn="l" rtl="0" eaLnBrk="1" fontAlgn="base" hangingPunct="1">
        <a:spcBef>
          <a:spcPct val="20000"/>
        </a:spcBef>
        <a:spcAft>
          <a:spcPct val="0"/>
        </a:spcAft>
        <a:buClr>
          <a:srgbClr val="58B7DD"/>
        </a:buClr>
        <a:buFont typeface="Arial" charset="0"/>
        <a:buChar char="•"/>
        <a:defRPr sz="2200" kern="1200">
          <a:solidFill>
            <a:schemeClr val="tx1"/>
          </a:solidFill>
          <a:latin typeface="+mn-lt"/>
          <a:ea typeface="ＭＳ Ｐゴシック" charset="0"/>
          <a:cs typeface="ＭＳ Ｐゴシック" charset="0"/>
        </a:defRPr>
      </a:lvl1pPr>
      <a:lvl2pPr marL="639763" indent="-228600" algn="l" rtl="0" eaLnBrk="1" fontAlgn="base" hangingPunct="1">
        <a:spcBef>
          <a:spcPct val="20000"/>
        </a:spcBef>
        <a:spcAft>
          <a:spcPct val="0"/>
        </a:spcAft>
        <a:buClr>
          <a:srgbClr val="58B7DD"/>
        </a:buClr>
        <a:buFont typeface="Arial" charset="0"/>
        <a:buChar char="•"/>
        <a:defRPr sz="2000" kern="1200">
          <a:solidFill>
            <a:schemeClr val="tx1"/>
          </a:solidFill>
          <a:latin typeface="+mn-lt"/>
          <a:ea typeface="ＭＳ Ｐゴシック" charset="0"/>
          <a:cs typeface="+mn-cs"/>
        </a:defRPr>
      </a:lvl2pPr>
      <a:lvl3pPr marL="1004888" indent="-228600" algn="l" rtl="0" eaLnBrk="1" fontAlgn="base" hangingPunct="1">
        <a:spcBef>
          <a:spcPct val="20000"/>
        </a:spcBef>
        <a:spcAft>
          <a:spcPct val="0"/>
        </a:spcAft>
        <a:buClr>
          <a:srgbClr val="58B7DD"/>
        </a:buClr>
        <a:buFont typeface="Arial" charset="0"/>
        <a:buChar char="•"/>
        <a:defRPr kern="1200">
          <a:solidFill>
            <a:schemeClr val="tx1"/>
          </a:solidFill>
          <a:latin typeface="+mn-lt"/>
          <a:ea typeface="ＭＳ Ｐゴシック" charset="0"/>
          <a:cs typeface="+mn-cs"/>
        </a:defRPr>
      </a:lvl3pPr>
      <a:lvl4pPr marL="1279525" indent="-228600" algn="l" rtl="0" eaLnBrk="1" fontAlgn="base" hangingPunct="1">
        <a:spcBef>
          <a:spcPct val="20000"/>
        </a:spcBef>
        <a:spcAft>
          <a:spcPct val="0"/>
        </a:spcAft>
        <a:buClr>
          <a:srgbClr val="58B7DD"/>
        </a:buClr>
        <a:buFont typeface="Arial" charset="0"/>
        <a:buChar char="•"/>
        <a:defRPr sz="1600" kern="1200">
          <a:solidFill>
            <a:schemeClr val="tx1"/>
          </a:solidFill>
          <a:latin typeface="+mn-lt"/>
          <a:ea typeface="ＭＳ Ｐゴシック" charset="0"/>
          <a:cs typeface="+mn-cs"/>
        </a:defRPr>
      </a:lvl4pPr>
      <a:lvl5pPr marL="1554163" indent="-228600" algn="l" rtl="0" eaLnBrk="1" fontAlgn="base" hangingPunct="1">
        <a:spcBef>
          <a:spcPct val="20000"/>
        </a:spcBef>
        <a:spcAft>
          <a:spcPct val="0"/>
        </a:spcAft>
        <a:buClr>
          <a:srgbClr val="58B7DD"/>
        </a:buClr>
        <a:buFont typeface="Arial" charset="0"/>
        <a:buChar char="•"/>
        <a:defRPr sz="1400" kern="1200">
          <a:solidFill>
            <a:schemeClr val="tx1"/>
          </a:solidFill>
          <a:latin typeface="+mn-lt"/>
          <a:ea typeface="ＭＳ Ｐゴシック" charset="0"/>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616B57-4C03-3A42-912B-CA8686677FD7}"/>
              </a:ext>
            </a:extLst>
          </p:cNvPr>
          <p:cNvSpPr>
            <a:spLocks noGrp="1"/>
          </p:cNvSpPr>
          <p:nvPr>
            <p:ph type="ctrTitle"/>
          </p:nvPr>
        </p:nvSpPr>
        <p:spPr>
          <a:xfrm>
            <a:off x="1654340" y="1008508"/>
            <a:ext cx="5444983" cy="1436742"/>
          </a:xfrm>
        </p:spPr>
        <p:txBody>
          <a:bodyPr>
            <a:normAutofit fontScale="90000"/>
          </a:bodyPr>
          <a:lstStyle/>
          <a:p>
            <a:pPr algn="ctr"/>
            <a:r>
              <a:rPr lang="en-US" b="1" dirty="0"/>
              <a:t>Graduate Program in</a:t>
            </a:r>
            <a:br>
              <a:rPr lang="en-US" b="1" dirty="0"/>
            </a:br>
            <a:r>
              <a:rPr lang="en-US" b="1" dirty="0"/>
              <a:t>Neuroscience</a:t>
            </a:r>
            <a:endParaRPr lang="en-US" dirty="0"/>
          </a:p>
        </p:txBody>
      </p:sp>
      <p:sp>
        <p:nvSpPr>
          <p:cNvPr id="7" name="Subtitle 6">
            <a:extLst>
              <a:ext uri="{FF2B5EF4-FFF2-40B4-BE49-F238E27FC236}">
                <a16:creationId xmlns:a16="http://schemas.microsoft.com/office/drawing/2014/main" id="{ABEAAB2E-1BFB-F941-970A-B391ECCEA3AA}"/>
              </a:ext>
            </a:extLst>
          </p:cNvPr>
          <p:cNvSpPr>
            <a:spLocks noGrp="1"/>
          </p:cNvSpPr>
          <p:nvPr>
            <p:ph type="subTitle" idx="1"/>
          </p:nvPr>
        </p:nvSpPr>
        <p:spPr>
          <a:xfrm>
            <a:off x="1654339" y="3349506"/>
            <a:ext cx="5444984" cy="732069"/>
          </a:xfrm>
        </p:spPr>
        <p:txBody>
          <a:bodyPr/>
          <a:lstStyle/>
          <a:p>
            <a:pPr algn="ctr"/>
            <a:r>
              <a:rPr lang="en-US" i="1" dirty="0"/>
              <a:t>Typical Coursework for PhD Students</a:t>
            </a:r>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571622"/>
          </a:xfrm>
        </p:spPr>
        <p:txBody>
          <a:bodyPr>
            <a:normAutofit fontScale="90000"/>
          </a:bodyPr>
          <a:lstStyle/>
          <a:p>
            <a:pPr algn="ctr"/>
            <a:r>
              <a:rPr lang="en-US" sz="3600" b="1" u="sng" dirty="0">
                <a:latin typeface="Arial" panose="020B0604020202020204" pitchFamily="34" charset="0"/>
                <a:cs typeface="Arial" panose="020B0604020202020204" pitchFamily="34" charset="0"/>
              </a:rPr>
              <a:t>Important Notes</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51726"/>
            <a:ext cx="8229600" cy="3317800"/>
          </a:xfrm>
        </p:spPr>
        <p:txBody>
          <a:bodyPr/>
          <a:lstStyle/>
          <a:p>
            <a:pPr algn="just"/>
            <a:r>
              <a:rPr lang="en-US" sz="1100" dirty="0">
                <a:latin typeface="Arial" panose="020B0604020202020204" pitchFamily="34" charset="0"/>
                <a:cs typeface="Arial" panose="020B0604020202020204" pitchFamily="34" charset="0"/>
              </a:rPr>
              <a:t>This </a:t>
            </a:r>
            <a:r>
              <a:rPr lang="en-US" sz="1100" i="1" dirty="0">
                <a:latin typeface="Arial" panose="020B0604020202020204" pitchFamily="34" charset="0"/>
                <a:cs typeface="Arial" panose="020B0604020202020204" pitchFamily="34" charset="0"/>
              </a:rPr>
              <a:t>Typical Coursework</a:t>
            </a:r>
            <a:r>
              <a:rPr lang="en-US" sz="1100" dirty="0">
                <a:latin typeface="Arial" panose="020B0604020202020204" pitchFamily="34" charset="0"/>
                <a:cs typeface="Arial" panose="020B0604020202020204" pitchFamily="34" charset="0"/>
              </a:rPr>
              <a:t> allows you to complete all GPN required courses. Therefore, you should be well-equipped to take the Comprehensive Exam in the Summer of Year-2. </a:t>
            </a:r>
          </a:p>
          <a:p>
            <a:pPr algn="just"/>
            <a:r>
              <a:rPr lang="en-US" sz="1100" dirty="0" smtClean="0">
                <a:latin typeface="Arial" panose="020B0604020202020204" pitchFamily="34" charset="0"/>
                <a:cs typeface="Arial" panose="020B0604020202020204" pitchFamily="34" charset="0"/>
              </a:rPr>
              <a:t>The </a:t>
            </a:r>
            <a:r>
              <a:rPr lang="en-US" sz="1100" dirty="0">
                <a:latin typeface="Arial" panose="020B0604020202020204" pitchFamily="34" charset="0"/>
                <a:cs typeface="Arial" panose="020B0604020202020204" pitchFamily="34" charset="0"/>
              </a:rPr>
              <a:t>JCLS requires 54 coursework credits. This </a:t>
            </a:r>
            <a:r>
              <a:rPr lang="en-US" sz="1100" i="1" dirty="0">
                <a:latin typeface="Arial" panose="020B0604020202020204" pitchFamily="34" charset="0"/>
                <a:cs typeface="Arial" panose="020B0604020202020204" pitchFamily="34" charset="0"/>
              </a:rPr>
              <a:t>Typical Coursework</a:t>
            </a:r>
            <a:r>
              <a:rPr lang="en-US" sz="1100" dirty="0">
                <a:latin typeface="Arial" panose="020B0604020202020204" pitchFamily="34" charset="0"/>
                <a:cs typeface="Arial" panose="020B0604020202020204" pitchFamily="34" charset="0"/>
              </a:rPr>
              <a:t> is worth 49 credits. Credits from Neuroscience Journal Club and Neuroscience Seminar Series will allow you to complete the coursework requirement in Year-3. Nevertheless, you still must continue registering for both the Neuroscience Journal Club and the Neuroscience Seminar Series every Fall and Spring semester until your thesis defense.</a:t>
            </a:r>
          </a:p>
          <a:p>
            <a:pPr algn="just"/>
            <a:r>
              <a:rPr lang="en-US" sz="1100" dirty="0">
                <a:latin typeface="Arial" panose="020B0604020202020204" pitchFamily="34" charset="0"/>
                <a:cs typeface="Arial" panose="020B0604020202020204" pitchFamily="34" charset="0"/>
              </a:rPr>
              <a:t>The GPN Curriculum Committee has generated a list of possible elective courses. We encourage you to consult this list (posted on the GPN website) when considering taking electives. These courses are offered by all graduate programs in the JCLS.</a:t>
            </a:r>
          </a:p>
          <a:p>
            <a:pPr algn="just"/>
            <a:r>
              <a:rPr lang="en-US" sz="1100" dirty="0">
                <a:latin typeface="Arial" panose="020B0604020202020204" pitchFamily="34" charset="0"/>
                <a:cs typeface="Arial" panose="020B0604020202020204" pitchFamily="34" charset="0"/>
              </a:rPr>
              <a:t>Course syllabi and schedules are subject to changes. To obtain detailed current information about the suggested electives, please contact the course directors (names included in the list). Identify yourself as a Neuroscience PhD student when contacting the course directors.</a:t>
            </a:r>
          </a:p>
          <a:p>
            <a:pPr algn="just"/>
            <a:r>
              <a:rPr lang="en-US" sz="1100" dirty="0">
                <a:latin typeface="Arial" panose="020B0604020202020204" pitchFamily="34" charset="0"/>
                <a:cs typeface="Arial" panose="020B0604020202020204" pitchFamily="34" charset="0"/>
              </a:rPr>
              <a:t>Initial coursework in the first two semesters of the GPN (Y1/Fall and Y1/Spring) can be heavy. If you have concerns/questions regarding Research Rotations during the Summer before starting GC550 or during the Y1/Fall semester, please consult the GPN Directors.</a:t>
            </a:r>
          </a:p>
          <a:p>
            <a:pPr algn="just"/>
            <a:r>
              <a:rPr lang="en-US" sz="1100" dirty="0">
                <a:latin typeface="Arial" panose="020B0604020202020204" pitchFamily="34" charset="0"/>
                <a:cs typeface="Arial" panose="020B0604020202020204" pitchFamily="34" charset="0"/>
              </a:rPr>
              <a:t>To promote self-learning in areas not covered by the JCLS Curriculum, we also strongly encourage you to create </a:t>
            </a:r>
            <a:r>
              <a:rPr lang="en-US" sz="1100" i="1" dirty="0">
                <a:latin typeface="Arial" panose="020B0604020202020204" pitchFamily="34" charset="0"/>
                <a:cs typeface="Arial" panose="020B0604020202020204" pitchFamily="34" charset="0"/>
              </a:rPr>
              <a:t>Independent Study </a:t>
            </a:r>
            <a:r>
              <a:rPr lang="en-US" sz="1100" dirty="0">
                <a:latin typeface="Arial" panose="020B0604020202020204" pitchFamily="34" charset="0"/>
                <a:cs typeface="Arial" panose="020B0604020202020204" pitchFamily="34" charset="0"/>
              </a:rPr>
              <a:t>courses. You will need a faculty member that agrees to mentor you and approval from the Dean of the JCLS.</a:t>
            </a:r>
          </a:p>
          <a:p>
            <a:endParaRPr lang="en-US" dirty="0"/>
          </a:p>
        </p:txBody>
      </p:sp>
    </p:spTree>
    <p:extLst>
      <p:ext uri="{BB962C8B-B14F-4D97-AF65-F5344CB8AC3E}">
        <p14:creationId xmlns:p14="http://schemas.microsoft.com/office/powerpoint/2010/main" val="3584120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90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a:t>
            </a:r>
            <a:r>
              <a:rPr lang="en-US" dirty="0" smtClean="0">
                <a:solidFill>
                  <a:schemeClr val="accent1">
                    <a:lumMod val="50000"/>
                  </a:schemeClr>
                </a:solidFill>
              </a:rPr>
              <a:t>1 </a:t>
            </a:r>
            <a:r>
              <a:rPr lang="en-US" dirty="0">
                <a:solidFill>
                  <a:schemeClr val="accent1">
                    <a:lumMod val="50000"/>
                  </a:schemeClr>
                </a:solidFill>
              </a:rPr>
              <a:t>- Fall</a:t>
            </a:r>
            <a:endParaRPr lang="en-US" dirty="0"/>
          </a:p>
        </p:txBody>
      </p:sp>
      <p:sp>
        <p:nvSpPr>
          <p:cNvPr id="3" name="Content Placeholder 2"/>
          <p:cNvSpPr>
            <a:spLocks noGrp="1"/>
          </p:cNvSpPr>
          <p:nvPr>
            <p:ph idx="1"/>
          </p:nvPr>
        </p:nvSpPr>
        <p:spPr>
          <a:xfrm>
            <a:off x="547941" y="1194908"/>
            <a:ext cx="8229600" cy="3159837"/>
          </a:xfrm>
        </p:spPr>
        <p:txBody>
          <a:bodyPr/>
          <a:lstStyle/>
          <a:p>
            <a:pPr marL="0" indent="0">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GC 550 </a:t>
            </a:r>
            <a:r>
              <a:rPr lang="en-US" sz="1200" dirty="0">
                <a:latin typeface="Arial" panose="020B0604020202020204" pitchFamily="34" charset="0"/>
                <a:cs typeface="Arial" panose="020B0604020202020204" pitchFamily="34" charset="0"/>
              </a:rPr>
              <a:t>– Foundations in Biomedical Sciences (10)</a:t>
            </a:r>
          </a:p>
          <a:p>
            <a:r>
              <a:rPr lang="en-US" sz="1200" dirty="0" smtClean="0">
                <a:latin typeface="Arial" panose="020B0604020202020204" pitchFamily="34" charset="0"/>
                <a:cs typeface="Arial" panose="020B0604020202020204" pitchFamily="34" charset="0"/>
              </a:rPr>
              <a:t>GC 760 </a:t>
            </a:r>
            <a:r>
              <a:rPr lang="en-US" sz="1200" dirty="0">
                <a:latin typeface="Arial" panose="020B0604020202020204" pitchFamily="34" charset="0"/>
                <a:cs typeface="Arial" panose="020B0604020202020204" pitchFamily="34" charset="0"/>
              </a:rPr>
              <a:t>– PhD Laboratory Rotation (3)</a:t>
            </a:r>
          </a:p>
          <a:p>
            <a:r>
              <a:rPr lang="en-US" sz="1200" dirty="0" smtClean="0">
                <a:latin typeface="Arial" panose="020B0604020202020204" pitchFamily="34" charset="0"/>
                <a:cs typeface="Arial" panose="020B0604020202020204" pitchFamily="34" charset="0"/>
              </a:rPr>
              <a:t>NS 601 </a:t>
            </a:r>
            <a:r>
              <a:rPr lang="en-US" sz="1200" dirty="0">
                <a:latin typeface="Arial" panose="020B0604020202020204" pitchFamily="34" charset="0"/>
                <a:cs typeface="Arial" panose="020B0604020202020204" pitchFamily="34" charset="0"/>
              </a:rPr>
              <a:t>– Profiles in Neuroscience Research (1)</a:t>
            </a:r>
          </a:p>
          <a:p>
            <a:r>
              <a:rPr lang="en-US" sz="1200" dirty="0" smtClean="0">
                <a:latin typeface="Arial" panose="020B0604020202020204" pitchFamily="34" charset="0"/>
                <a:cs typeface="Arial" panose="020B0604020202020204" pitchFamily="34" charset="0"/>
              </a:rPr>
              <a:t>NS 616 </a:t>
            </a:r>
            <a:r>
              <a:rPr lang="en-US" sz="1200" dirty="0">
                <a:latin typeface="Arial" panose="020B0604020202020204" pitchFamily="34" charset="0"/>
                <a:cs typeface="Arial" panose="020B0604020202020204" pitchFamily="34" charset="0"/>
              </a:rPr>
              <a:t>– Neuroscience Journal Club (1)</a:t>
            </a:r>
          </a:p>
          <a:p>
            <a:r>
              <a:rPr lang="en-US" sz="1200" dirty="0" smtClean="0">
                <a:latin typeface="Arial" panose="020B0604020202020204" pitchFamily="34" charset="0"/>
                <a:cs typeface="Arial" panose="020B0604020202020204" pitchFamily="34" charset="0"/>
              </a:rPr>
              <a:t>NS 710 </a:t>
            </a:r>
            <a:r>
              <a:rPr lang="en-US" sz="1200" dirty="0">
                <a:latin typeface="Arial" panose="020B0604020202020204" pitchFamily="34" charset="0"/>
                <a:cs typeface="Arial" panose="020B0604020202020204" pitchFamily="34" charset="0"/>
              </a:rPr>
              <a:t>– Neuroscience Seminar Series (1)</a:t>
            </a:r>
          </a:p>
          <a:p>
            <a:r>
              <a:rPr lang="en-US" sz="1200" dirty="0" smtClean="0">
                <a:latin typeface="Arial" panose="020B0604020202020204" pitchFamily="34" charset="0"/>
                <a:cs typeface="Arial" panose="020B0604020202020204" pitchFamily="34" charset="0"/>
              </a:rPr>
              <a:t>NS 910 </a:t>
            </a:r>
            <a:r>
              <a:rPr lang="en-US" sz="1200" dirty="0">
                <a:latin typeface="Arial" panose="020B0604020202020204" pitchFamily="34" charset="0"/>
                <a:cs typeface="Arial" panose="020B0604020202020204" pitchFamily="34" charset="0"/>
              </a:rPr>
              <a:t>– Research (add credits)</a:t>
            </a: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 = credits</a:t>
            </a:r>
          </a:p>
          <a:p>
            <a:pPr marL="0" indent="0">
              <a:buNone/>
            </a:pPr>
            <a:r>
              <a:rPr lang="en-US" sz="1200" dirty="0">
                <a:latin typeface="Arial" panose="020B0604020202020204" pitchFamily="34" charset="0"/>
                <a:cs typeface="Arial" panose="020B0604020202020204" pitchFamily="34" charset="0"/>
              </a:rPr>
              <a:t>* required Fall credits is 20; you make these up by adding credits to Research. Y1/Fall coursework credits = 16.</a:t>
            </a:r>
          </a:p>
          <a:p>
            <a:endParaRPr lang="en-US" dirty="0"/>
          </a:p>
        </p:txBody>
      </p:sp>
    </p:spTree>
    <p:extLst>
      <p:ext uri="{BB962C8B-B14F-4D97-AF65-F5344CB8AC3E}">
        <p14:creationId xmlns:p14="http://schemas.microsoft.com/office/powerpoint/2010/main" val="3620113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a:t>
            </a:r>
            <a:r>
              <a:rPr lang="en-US" dirty="0" smtClean="0">
                <a:solidFill>
                  <a:schemeClr val="accent1">
                    <a:lumMod val="50000"/>
                  </a:schemeClr>
                </a:solidFill>
              </a:rPr>
              <a:t>1 </a:t>
            </a:r>
            <a:r>
              <a:rPr lang="en-US" dirty="0">
                <a:solidFill>
                  <a:schemeClr val="accent1">
                    <a:lumMod val="50000"/>
                  </a:schemeClr>
                </a:solidFill>
              </a:rPr>
              <a:t>- Winter</a:t>
            </a:r>
            <a:endParaRPr lang="en-US" dirty="0"/>
          </a:p>
        </p:txBody>
      </p:sp>
      <p:sp>
        <p:nvSpPr>
          <p:cNvPr id="3" name="Content Placeholder 2"/>
          <p:cNvSpPr>
            <a:spLocks noGrp="1"/>
          </p:cNvSpPr>
          <p:nvPr>
            <p:ph idx="1"/>
          </p:nvPr>
        </p:nvSpPr>
        <p:spPr/>
        <p:txBody>
          <a:bodyPr/>
          <a:lstStyle/>
          <a:p>
            <a:pPr marL="0" indent="0">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NS 940 </a:t>
            </a:r>
            <a:r>
              <a:rPr lang="en-US" sz="1200" dirty="0">
                <a:latin typeface="Arial" panose="020B0604020202020204" pitchFamily="34" charset="0"/>
                <a:cs typeface="Arial" panose="020B0604020202020204" pitchFamily="34" charset="0"/>
              </a:rPr>
              <a:t>– Research (add credits)</a:t>
            </a: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 = credits</a:t>
            </a:r>
          </a:p>
          <a:p>
            <a:pPr marL="0" indent="0">
              <a:buNone/>
            </a:pPr>
            <a:r>
              <a:rPr lang="en-US" sz="1200" dirty="0">
                <a:latin typeface="Arial" panose="020B0604020202020204" pitchFamily="34" charset="0"/>
                <a:cs typeface="Arial" panose="020B0604020202020204" pitchFamily="34" charset="0"/>
              </a:rPr>
              <a:t>* required Winter credits is 10; you make these up by adding credits to Research. </a:t>
            </a:r>
          </a:p>
          <a:p>
            <a:endParaRPr lang="en-US" dirty="0"/>
          </a:p>
        </p:txBody>
      </p:sp>
    </p:spTree>
    <p:extLst>
      <p:ext uri="{BB962C8B-B14F-4D97-AF65-F5344CB8AC3E}">
        <p14:creationId xmlns:p14="http://schemas.microsoft.com/office/powerpoint/2010/main" val="3379237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a:t>
            </a:r>
            <a:r>
              <a:rPr lang="en-US" dirty="0" smtClean="0">
                <a:solidFill>
                  <a:schemeClr val="accent1">
                    <a:lumMod val="50000"/>
                  </a:schemeClr>
                </a:solidFill>
              </a:rPr>
              <a:t>1 </a:t>
            </a:r>
            <a:r>
              <a:rPr lang="en-US" dirty="0">
                <a:solidFill>
                  <a:schemeClr val="accent1">
                    <a:lumMod val="50000"/>
                  </a:schemeClr>
                </a:solidFill>
              </a:rPr>
              <a:t>- Spring</a:t>
            </a:r>
            <a:endParaRPr lang="en-US" dirty="0"/>
          </a:p>
        </p:txBody>
      </p:sp>
      <p:sp>
        <p:nvSpPr>
          <p:cNvPr id="3" name="Content Placeholder 2"/>
          <p:cNvSpPr>
            <a:spLocks noGrp="1"/>
          </p:cNvSpPr>
          <p:nvPr>
            <p:ph idx="1"/>
          </p:nvPr>
        </p:nvSpPr>
        <p:spPr/>
        <p:txBody>
          <a:bodyPr/>
          <a:lstStyle/>
          <a:p>
            <a:pPr marL="0" indent="0">
              <a:lnSpc>
                <a:spcPct val="110000"/>
              </a:lnSpc>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lnSpc>
                <a:spcPct val="110000"/>
              </a:lnSpc>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GC 640 </a:t>
            </a:r>
            <a:r>
              <a:rPr lang="en-US" sz="1200" dirty="0">
                <a:latin typeface="Arial" panose="020B0604020202020204" pitchFamily="34" charset="0"/>
                <a:cs typeface="Arial" panose="020B0604020202020204" pitchFamily="34" charset="0"/>
              </a:rPr>
              <a:t>– Research Ethics (1)</a:t>
            </a:r>
          </a:p>
          <a:p>
            <a:r>
              <a:rPr lang="en-US" sz="1200" dirty="0" smtClean="0">
                <a:latin typeface="Arial" panose="020B0604020202020204" pitchFamily="34" charset="0"/>
                <a:cs typeface="Arial" panose="020B0604020202020204" pitchFamily="34" charset="0"/>
              </a:rPr>
              <a:t>GC 770/780 </a:t>
            </a:r>
            <a:r>
              <a:rPr lang="en-US" sz="1200" dirty="0">
                <a:latin typeface="Arial" panose="020B0604020202020204" pitchFamily="34" charset="0"/>
                <a:cs typeface="Arial" panose="020B0604020202020204" pitchFamily="34" charset="0"/>
              </a:rPr>
              <a:t>– PhD Laboratory Rotation(s) (3 each)</a:t>
            </a:r>
          </a:p>
          <a:p>
            <a:r>
              <a:rPr lang="en-US" sz="1200" dirty="0" smtClean="0">
                <a:latin typeface="Arial" panose="020B0604020202020204" pitchFamily="34" charset="0"/>
                <a:cs typeface="Arial" panose="020B0604020202020204" pitchFamily="34" charset="0"/>
              </a:rPr>
              <a:t>NS 700 </a:t>
            </a:r>
            <a:r>
              <a:rPr lang="en-US" sz="1200" dirty="0">
                <a:latin typeface="Arial" panose="020B0604020202020204" pitchFamily="34" charset="0"/>
                <a:cs typeface="Arial" panose="020B0604020202020204" pitchFamily="34" charset="0"/>
              </a:rPr>
              <a:t>– Cellular Neurophysiology (4) – 1</a:t>
            </a:r>
            <a:r>
              <a:rPr lang="en-US" sz="1200" baseline="30000" dirty="0">
                <a:latin typeface="Arial" panose="020B0604020202020204" pitchFamily="34" charset="0"/>
                <a:cs typeface="Arial" panose="020B0604020202020204" pitchFamily="34" charset="0"/>
              </a:rPr>
              <a:t>st</a:t>
            </a:r>
            <a:r>
              <a:rPr lang="en-US" sz="1200" dirty="0">
                <a:latin typeface="Arial" panose="020B0604020202020204" pitchFamily="34" charset="0"/>
                <a:cs typeface="Arial" panose="020B0604020202020204" pitchFamily="34" charset="0"/>
              </a:rPr>
              <a:t> half of Spring semester</a:t>
            </a:r>
          </a:p>
          <a:p>
            <a:r>
              <a:rPr lang="en-US" sz="1200" dirty="0" smtClean="0">
                <a:latin typeface="Arial" panose="020B0604020202020204" pitchFamily="34" charset="0"/>
                <a:cs typeface="Arial" panose="020B0604020202020204" pitchFamily="34" charset="0"/>
              </a:rPr>
              <a:t>NS 715 </a:t>
            </a:r>
            <a:r>
              <a:rPr lang="en-US" sz="1200" dirty="0">
                <a:latin typeface="Arial" panose="020B0604020202020204" pitchFamily="34" charset="0"/>
                <a:cs typeface="Arial" panose="020B0604020202020204" pitchFamily="34" charset="0"/>
              </a:rPr>
              <a:t>– Cellular &amp; Molecular Neuroscience (2) – 1</a:t>
            </a:r>
            <a:r>
              <a:rPr lang="en-US" sz="1200" baseline="30000" dirty="0">
                <a:latin typeface="Arial" panose="020B0604020202020204" pitchFamily="34" charset="0"/>
                <a:cs typeface="Arial" panose="020B0604020202020204" pitchFamily="34" charset="0"/>
              </a:rPr>
              <a:t>st</a:t>
            </a:r>
            <a:r>
              <a:rPr lang="en-US" sz="1200" dirty="0">
                <a:latin typeface="Arial" panose="020B0604020202020204" pitchFamily="34" charset="0"/>
                <a:cs typeface="Arial" panose="020B0604020202020204" pitchFamily="34" charset="0"/>
              </a:rPr>
              <a:t> half of Spring semester</a:t>
            </a:r>
          </a:p>
          <a:p>
            <a:r>
              <a:rPr lang="en-US" sz="1200" dirty="0" smtClean="0">
                <a:latin typeface="Arial" panose="020B0604020202020204" pitchFamily="34" charset="0"/>
                <a:cs typeface="Arial" panose="020B0604020202020204" pitchFamily="34" charset="0"/>
              </a:rPr>
              <a:t>NS 690 </a:t>
            </a:r>
            <a:r>
              <a:rPr lang="en-US" sz="1200" dirty="0">
                <a:latin typeface="Arial" panose="020B0604020202020204" pitchFamily="34" charset="0"/>
                <a:cs typeface="Arial" panose="020B0604020202020204" pitchFamily="34" charset="0"/>
              </a:rPr>
              <a:t>– Neuropharmacology (2) – 2</a:t>
            </a:r>
            <a:r>
              <a:rPr lang="en-US" sz="1200" baseline="30000" dirty="0">
                <a:latin typeface="Arial" panose="020B0604020202020204" pitchFamily="34" charset="0"/>
                <a:cs typeface="Arial" panose="020B0604020202020204" pitchFamily="34" charset="0"/>
              </a:rPr>
              <a:t>nd</a:t>
            </a:r>
            <a:r>
              <a:rPr lang="en-US" sz="1200" dirty="0">
                <a:latin typeface="Arial" panose="020B0604020202020204" pitchFamily="34" charset="0"/>
                <a:cs typeface="Arial" panose="020B0604020202020204" pitchFamily="34" charset="0"/>
              </a:rPr>
              <a:t> half of Spring semester</a:t>
            </a:r>
          </a:p>
          <a:p>
            <a:r>
              <a:rPr lang="en-US" sz="1200" dirty="0" smtClean="0">
                <a:latin typeface="Arial" panose="020B0604020202020204" pitchFamily="34" charset="0"/>
                <a:cs typeface="Arial" panose="020B0604020202020204" pitchFamily="34" charset="0"/>
              </a:rPr>
              <a:t>NS 745 </a:t>
            </a:r>
            <a:r>
              <a:rPr lang="en-US" sz="1200" dirty="0">
                <a:latin typeface="Arial" panose="020B0604020202020204" pitchFamily="34" charset="0"/>
                <a:cs typeface="Arial" panose="020B0604020202020204" pitchFamily="34" charset="0"/>
              </a:rPr>
              <a:t>– Advanced Topics in Neurodegenerative Diseases (2) – 2</a:t>
            </a:r>
            <a:r>
              <a:rPr lang="en-US" sz="1200" baseline="30000" dirty="0">
                <a:latin typeface="Arial" panose="020B0604020202020204" pitchFamily="34" charset="0"/>
                <a:cs typeface="Arial" panose="020B0604020202020204" pitchFamily="34" charset="0"/>
              </a:rPr>
              <a:t>nd</a:t>
            </a:r>
            <a:r>
              <a:rPr lang="en-US" sz="1200" dirty="0">
                <a:latin typeface="Arial" panose="020B0604020202020204" pitchFamily="34" charset="0"/>
                <a:cs typeface="Arial" panose="020B0604020202020204" pitchFamily="34" charset="0"/>
              </a:rPr>
              <a:t> half of Spring</a:t>
            </a:r>
          </a:p>
          <a:p>
            <a:r>
              <a:rPr lang="en-US" sz="1200" dirty="0" smtClean="0">
                <a:latin typeface="Arial" panose="020B0604020202020204" pitchFamily="34" charset="0"/>
                <a:cs typeface="Arial" panose="020B0604020202020204" pitchFamily="34" charset="0"/>
              </a:rPr>
              <a:t>NS 626 </a:t>
            </a:r>
            <a:r>
              <a:rPr lang="en-US" sz="1200" dirty="0">
                <a:latin typeface="Arial" panose="020B0604020202020204" pitchFamily="34" charset="0"/>
                <a:cs typeface="Arial" panose="020B0604020202020204" pitchFamily="34" charset="0"/>
              </a:rPr>
              <a:t>– Neuroscience Journal Club (1)</a:t>
            </a:r>
          </a:p>
          <a:p>
            <a:r>
              <a:rPr lang="en-US" sz="1200" dirty="0" smtClean="0">
                <a:latin typeface="Arial" panose="020B0604020202020204" pitchFamily="34" charset="0"/>
                <a:cs typeface="Arial" panose="020B0604020202020204" pitchFamily="34" charset="0"/>
              </a:rPr>
              <a:t>NS 720 </a:t>
            </a:r>
            <a:r>
              <a:rPr lang="en-US" sz="1200" dirty="0">
                <a:latin typeface="Arial" panose="020B0604020202020204" pitchFamily="34" charset="0"/>
                <a:cs typeface="Arial" panose="020B0604020202020204" pitchFamily="34" charset="0"/>
              </a:rPr>
              <a:t>– Neuroscience Seminar Series (1)</a:t>
            </a:r>
          </a:p>
          <a:p>
            <a:r>
              <a:rPr lang="en-US" sz="1200" dirty="0" smtClean="0">
                <a:latin typeface="Arial" panose="020B0604020202020204" pitchFamily="34" charset="0"/>
                <a:cs typeface="Arial" panose="020B0604020202020204" pitchFamily="34" charset="0"/>
              </a:rPr>
              <a:t>NS 920 </a:t>
            </a:r>
            <a:r>
              <a:rPr lang="en-US" sz="1200" dirty="0">
                <a:latin typeface="Arial" panose="020B0604020202020204" pitchFamily="34" charset="0"/>
                <a:cs typeface="Arial" panose="020B0604020202020204" pitchFamily="34" charset="0"/>
              </a:rPr>
              <a:t>– Research (add credits)</a:t>
            </a:r>
          </a:p>
          <a:p>
            <a:pPr marL="0" indent="0">
              <a:buNone/>
            </a:pP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required Spring credits is 30; you make these up by adding credits to Research. Y1/Spring coursework credits = 19. </a:t>
            </a:r>
          </a:p>
          <a:p>
            <a:endParaRPr lang="en-US" dirty="0"/>
          </a:p>
        </p:txBody>
      </p:sp>
    </p:spTree>
    <p:extLst>
      <p:ext uri="{BB962C8B-B14F-4D97-AF65-F5344CB8AC3E}">
        <p14:creationId xmlns:p14="http://schemas.microsoft.com/office/powerpoint/2010/main" val="3977263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a:t>
            </a:r>
            <a:r>
              <a:rPr lang="en-US" dirty="0" smtClean="0">
                <a:solidFill>
                  <a:schemeClr val="accent1">
                    <a:lumMod val="50000"/>
                  </a:schemeClr>
                </a:solidFill>
              </a:rPr>
              <a:t>1 </a:t>
            </a:r>
            <a:r>
              <a:rPr lang="en-US" dirty="0">
                <a:solidFill>
                  <a:schemeClr val="accent1">
                    <a:lumMod val="50000"/>
                  </a:schemeClr>
                </a:solidFill>
              </a:rPr>
              <a:t>- Summer</a:t>
            </a:r>
            <a:endParaRPr lang="en-US" dirty="0"/>
          </a:p>
        </p:txBody>
      </p:sp>
      <p:sp>
        <p:nvSpPr>
          <p:cNvPr id="3" name="Content Placeholder 2"/>
          <p:cNvSpPr>
            <a:spLocks noGrp="1"/>
          </p:cNvSpPr>
          <p:nvPr>
            <p:ph idx="1"/>
          </p:nvPr>
        </p:nvSpPr>
        <p:spPr/>
        <p:txBody>
          <a:bodyPr/>
          <a:lstStyle/>
          <a:p>
            <a:pPr marL="0" indent="0">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NS 930 </a:t>
            </a:r>
            <a:r>
              <a:rPr lang="en-US" sz="1200" dirty="0">
                <a:latin typeface="Arial" panose="020B0604020202020204" pitchFamily="34" charset="0"/>
                <a:cs typeface="Arial" panose="020B0604020202020204" pitchFamily="34" charset="0"/>
              </a:rPr>
              <a:t>– Research (add credits)</a:t>
            </a: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required Summer credits is 10; you make these up by adding credits to Research.</a:t>
            </a:r>
          </a:p>
          <a:p>
            <a:endParaRPr lang="en-US" dirty="0"/>
          </a:p>
        </p:txBody>
      </p:sp>
    </p:spTree>
    <p:extLst>
      <p:ext uri="{BB962C8B-B14F-4D97-AF65-F5344CB8AC3E}">
        <p14:creationId xmlns:p14="http://schemas.microsoft.com/office/powerpoint/2010/main" val="1949997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2 - </a:t>
            </a:r>
            <a:r>
              <a:rPr lang="en-US" dirty="0" smtClean="0">
                <a:solidFill>
                  <a:schemeClr val="accent1">
                    <a:lumMod val="50000"/>
                  </a:schemeClr>
                </a:solidFill>
              </a:rPr>
              <a:t>Fall</a:t>
            </a:r>
            <a:endParaRPr lang="en-US" dirty="0"/>
          </a:p>
        </p:txBody>
      </p:sp>
      <p:sp>
        <p:nvSpPr>
          <p:cNvPr id="3" name="Content Placeholder 2"/>
          <p:cNvSpPr>
            <a:spLocks noGrp="1"/>
          </p:cNvSpPr>
          <p:nvPr>
            <p:ph idx="1"/>
          </p:nvPr>
        </p:nvSpPr>
        <p:spPr/>
        <p:txBody>
          <a:bodyPr/>
          <a:lstStyle/>
          <a:p>
            <a:pPr marL="0" indent="0">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NS 616 </a:t>
            </a:r>
            <a:r>
              <a:rPr lang="en-US" sz="1200" dirty="0">
                <a:latin typeface="Arial" panose="020B0604020202020204" pitchFamily="34" charset="0"/>
                <a:cs typeface="Arial" panose="020B0604020202020204" pitchFamily="34" charset="0"/>
              </a:rPr>
              <a:t>– Neuroscience Journal Club (1)</a:t>
            </a:r>
          </a:p>
          <a:p>
            <a:r>
              <a:rPr lang="en-US" sz="1200" dirty="0" smtClean="0">
                <a:latin typeface="Arial" panose="020B0604020202020204" pitchFamily="34" charset="0"/>
                <a:cs typeface="Arial" panose="020B0604020202020204" pitchFamily="34" charset="0"/>
              </a:rPr>
              <a:t>NS 710 </a:t>
            </a:r>
            <a:r>
              <a:rPr lang="en-US" sz="1200" dirty="0">
                <a:latin typeface="Arial" panose="020B0604020202020204" pitchFamily="34" charset="0"/>
                <a:cs typeface="Arial" panose="020B0604020202020204" pitchFamily="34" charset="0"/>
              </a:rPr>
              <a:t>– Neuroscience Seminar series (1)</a:t>
            </a:r>
          </a:p>
          <a:p>
            <a:r>
              <a:rPr lang="en-US" sz="1200" dirty="0" smtClean="0">
                <a:latin typeface="Arial" panose="020B0604020202020204" pitchFamily="34" charset="0"/>
                <a:cs typeface="Arial" panose="020B0604020202020204" pitchFamily="34" charset="0"/>
              </a:rPr>
              <a:t>NS 530 </a:t>
            </a:r>
            <a:r>
              <a:rPr lang="en-US" sz="1200" dirty="0">
                <a:latin typeface="Arial" panose="020B0604020202020204" pitchFamily="34" charset="0"/>
                <a:cs typeface="Arial" panose="020B0604020202020204" pitchFamily="34" charset="0"/>
              </a:rPr>
              <a:t>– Neuroanatomy (4)</a:t>
            </a:r>
          </a:p>
          <a:p>
            <a:pPr marL="0" indent="0">
              <a:buNone/>
            </a:pPr>
            <a:r>
              <a:rPr lang="en-US" sz="1200" dirty="0">
                <a:latin typeface="Arial" panose="020B0604020202020204" pitchFamily="34" charset="0"/>
                <a:cs typeface="Arial" panose="020B0604020202020204" pitchFamily="34" charset="0"/>
              </a:rPr>
              <a:t>      (Neuroanatomy only runs from mid-November to the end </a:t>
            </a:r>
          </a:p>
          <a:p>
            <a:pPr marL="0" indent="0">
              <a:buNone/>
            </a:pPr>
            <a:r>
              <a:rPr lang="en-US" sz="1200" dirty="0">
                <a:latin typeface="Arial" panose="020B0604020202020204" pitchFamily="34" charset="0"/>
                <a:cs typeface="Arial" panose="020B0604020202020204" pitchFamily="34" charset="0"/>
              </a:rPr>
              <a:t>	of Fall semester </a:t>
            </a:r>
            <a:r>
              <a:rPr lang="is-IS" sz="1200" dirty="0">
                <a:latin typeface="Arial" panose="020B0604020202020204" pitchFamily="34" charset="0"/>
                <a:cs typeface="Arial" panose="020B0604020202020204" pitchFamily="34" charset="0"/>
              </a:rPr>
              <a:t>…and resumes for a few weeks in January</a:t>
            </a:r>
            <a:r>
              <a:rPr lang="en-US" sz="1200" dirty="0">
                <a:latin typeface="Arial" panose="020B0604020202020204" pitchFamily="34" charset="0"/>
                <a:cs typeface="Arial" panose="020B0604020202020204" pitchFamily="34" charset="0"/>
              </a:rPr>
              <a:t>)</a:t>
            </a:r>
          </a:p>
          <a:p>
            <a:r>
              <a:rPr lang="en-US" sz="1200" dirty="0" smtClean="0">
                <a:latin typeface="Arial" panose="020B0604020202020204" pitchFamily="34" charset="0"/>
                <a:cs typeface="Arial" panose="020B0604020202020204" pitchFamily="34" charset="0"/>
              </a:rPr>
              <a:t>NS 910 </a:t>
            </a:r>
            <a:r>
              <a:rPr lang="en-US" sz="1200" dirty="0">
                <a:latin typeface="Arial" panose="020B0604020202020204" pitchFamily="34" charset="0"/>
                <a:cs typeface="Arial" panose="020B0604020202020204" pitchFamily="34" charset="0"/>
              </a:rPr>
              <a:t>– Research (add credits)</a:t>
            </a:r>
          </a:p>
          <a:p>
            <a:pPr marL="0" indent="0">
              <a:buNone/>
            </a:pP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required Fall credits is 20; you make these up by adding credits to Research.  Y2/Fall coursework credits = 6.</a:t>
            </a:r>
          </a:p>
          <a:p>
            <a:endParaRPr lang="en-US" dirty="0"/>
          </a:p>
        </p:txBody>
      </p:sp>
    </p:spTree>
    <p:extLst>
      <p:ext uri="{BB962C8B-B14F-4D97-AF65-F5344CB8AC3E}">
        <p14:creationId xmlns:p14="http://schemas.microsoft.com/office/powerpoint/2010/main" val="71525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2 - </a:t>
            </a:r>
            <a:r>
              <a:rPr lang="en-US" dirty="0" smtClean="0">
                <a:solidFill>
                  <a:schemeClr val="accent1">
                    <a:lumMod val="50000"/>
                  </a:schemeClr>
                </a:solidFill>
              </a:rPr>
              <a:t>Winter</a:t>
            </a:r>
            <a:endParaRPr lang="en-US" dirty="0"/>
          </a:p>
        </p:txBody>
      </p:sp>
      <p:sp>
        <p:nvSpPr>
          <p:cNvPr id="3" name="Content Placeholder 2"/>
          <p:cNvSpPr>
            <a:spLocks noGrp="1"/>
          </p:cNvSpPr>
          <p:nvPr>
            <p:ph idx="1"/>
          </p:nvPr>
        </p:nvSpPr>
        <p:spPr>
          <a:xfrm>
            <a:off x="457200" y="1535634"/>
            <a:ext cx="8229600" cy="2933891"/>
          </a:xfrm>
        </p:spPr>
        <p:txBody>
          <a:bodyPr/>
          <a:lstStyle/>
          <a:p>
            <a:pPr marL="0" indent="0">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NS 940 </a:t>
            </a:r>
            <a:r>
              <a:rPr lang="en-US" sz="1200" dirty="0">
                <a:latin typeface="Arial" panose="020B0604020202020204" pitchFamily="34" charset="0"/>
                <a:cs typeface="Arial" panose="020B0604020202020204" pitchFamily="34" charset="0"/>
              </a:rPr>
              <a:t>– Research (add 10)</a:t>
            </a: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required Winter credits is 10; you make these up by adding credits to Research.  </a:t>
            </a:r>
          </a:p>
          <a:p>
            <a:endParaRPr lang="en-US" dirty="0"/>
          </a:p>
        </p:txBody>
      </p:sp>
    </p:spTree>
    <p:extLst>
      <p:ext uri="{BB962C8B-B14F-4D97-AF65-F5344CB8AC3E}">
        <p14:creationId xmlns:p14="http://schemas.microsoft.com/office/powerpoint/2010/main" val="197424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50000"/>
                  </a:schemeClr>
                </a:solidFill>
              </a:rPr>
              <a:t>Year 2 - </a:t>
            </a:r>
            <a:r>
              <a:rPr lang="en-US" dirty="0" smtClean="0">
                <a:solidFill>
                  <a:schemeClr val="accent1">
                    <a:lumMod val="50000"/>
                  </a:schemeClr>
                </a:solidFill>
              </a:rPr>
              <a:t>Spring</a:t>
            </a:r>
            <a:endParaRPr lang="en-US" dirty="0"/>
          </a:p>
        </p:txBody>
      </p:sp>
      <p:sp>
        <p:nvSpPr>
          <p:cNvPr id="3" name="Content Placeholder 2"/>
          <p:cNvSpPr>
            <a:spLocks noGrp="1"/>
          </p:cNvSpPr>
          <p:nvPr>
            <p:ph idx="1"/>
          </p:nvPr>
        </p:nvSpPr>
        <p:spPr/>
        <p:txBody>
          <a:bodyPr/>
          <a:lstStyle/>
          <a:p>
            <a:pPr marL="0" indent="0">
              <a:buNone/>
            </a:pPr>
            <a:r>
              <a:rPr lang="en-US" sz="1200" b="1" dirty="0">
                <a:latin typeface="Arial" panose="020B0604020202020204" pitchFamily="34" charset="0"/>
                <a:cs typeface="Arial" panose="020B0604020202020204" pitchFamily="34" charset="0"/>
              </a:rPr>
              <a:t>Required courses:</a:t>
            </a:r>
          </a:p>
          <a:p>
            <a:r>
              <a:rPr lang="en-US" sz="1200" dirty="0" smtClean="0">
                <a:latin typeface="Arial" panose="020B0604020202020204" pitchFamily="34" charset="0"/>
                <a:cs typeface="Arial" panose="020B0604020202020204" pitchFamily="34" charset="0"/>
              </a:rPr>
              <a:t>GC 730 </a:t>
            </a:r>
            <a:r>
              <a:rPr lang="en-US" sz="1200" dirty="0">
                <a:latin typeface="Arial" panose="020B0604020202020204" pitchFamily="34" charset="0"/>
                <a:cs typeface="Arial" panose="020B0604020202020204" pitchFamily="34" charset="0"/>
              </a:rPr>
              <a:t>– Planning &amp; Writing a Research Grant (1)</a:t>
            </a:r>
          </a:p>
          <a:p>
            <a:r>
              <a:rPr lang="en-US" sz="1200" dirty="0" smtClean="0">
                <a:latin typeface="Arial" panose="020B0604020202020204" pitchFamily="34" charset="0"/>
                <a:cs typeface="Arial" panose="020B0604020202020204" pitchFamily="34" charset="0"/>
              </a:rPr>
              <a:t>NS 626 </a:t>
            </a:r>
            <a:r>
              <a:rPr lang="en-US" sz="1200" dirty="0">
                <a:latin typeface="Arial" panose="020B0604020202020204" pitchFamily="34" charset="0"/>
                <a:cs typeface="Arial" panose="020B0604020202020204" pitchFamily="34" charset="0"/>
              </a:rPr>
              <a:t>– Neuroscience Journal Club (1)</a:t>
            </a:r>
          </a:p>
          <a:p>
            <a:r>
              <a:rPr lang="en-US" sz="1200" dirty="0" smtClean="0">
                <a:latin typeface="Arial" panose="020B0604020202020204" pitchFamily="34" charset="0"/>
                <a:cs typeface="Arial" panose="020B0604020202020204" pitchFamily="34" charset="0"/>
              </a:rPr>
              <a:t>NS 720 </a:t>
            </a:r>
            <a:r>
              <a:rPr lang="en-US" sz="1200" dirty="0">
                <a:latin typeface="Arial" panose="020B0604020202020204" pitchFamily="34" charset="0"/>
                <a:cs typeface="Arial" panose="020B0604020202020204" pitchFamily="34" charset="0"/>
              </a:rPr>
              <a:t>– Neuroscience Seminar Series (1)</a:t>
            </a:r>
          </a:p>
          <a:p>
            <a:r>
              <a:rPr lang="en-US" sz="1200" dirty="0" smtClean="0">
                <a:latin typeface="Arial" panose="020B0604020202020204" pitchFamily="34" charset="0"/>
                <a:cs typeface="Arial" panose="020B0604020202020204" pitchFamily="34" charset="0"/>
              </a:rPr>
              <a:t>NS 740 </a:t>
            </a:r>
            <a:r>
              <a:rPr lang="en-US" sz="1200" dirty="0">
                <a:latin typeface="Arial" panose="020B0604020202020204" pitchFamily="34" charset="0"/>
                <a:cs typeface="Arial" panose="020B0604020202020204" pitchFamily="34" charset="0"/>
              </a:rPr>
              <a:t>– Applied Statistics in Neuroscience (2) </a:t>
            </a:r>
          </a:p>
          <a:p>
            <a:r>
              <a:rPr lang="en-US" sz="1200" dirty="0" smtClean="0">
                <a:latin typeface="Arial" panose="020B0604020202020204" pitchFamily="34" charset="0"/>
                <a:cs typeface="Arial" panose="020B0604020202020204" pitchFamily="34" charset="0"/>
              </a:rPr>
              <a:t>NS 920 </a:t>
            </a:r>
            <a:r>
              <a:rPr lang="en-US" sz="1200" dirty="0">
                <a:latin typeface="Arial" panose="020B0604020202020204" pitchFamily="34" charset="0"/>
                <a:cs typeface="Arial" panose="020B0604020202020204" pitchFamily="34" charset="0"/>
              </a:rPr>
              <a:t>– Research (add credits)</a:t>
            </a:r>
          </a:p>
          <a:p>
            <a:endParaRPr lang="en-US" sz="1200" dirty="0">
              <a:latin typeface="Arial" panose="020B0604020202020204" pitchFamily="34" charset="0"/>
              <a:cs typeface="Arial" panose="020B0604020202020204" pitchFamily="34" charset="0"/>
            </a:endParaRPr>
          </a:p>
          <a:p>
            <a:pPr marL="0" indent="0">
              <a:buNone/>
            </a:pPr>
            <a:r>
              <a:rPr lang="en-US" sz="1200" dirty="0" smtClean="0">
                <a:latin typeface="Arial" panose="020B0604020202020204" pitchFamily="34" charset="0"/>
                <a:cs typeface="Arial" panose="020B0604020202020204" pitchFamily="34" charset="0"/>
              </a:rPr>
              <a:t>*required </a:t>
            </a:r>
            <a:r>
              <a:rPr lang="en-US" sz="1200" dirty="0">
                <a:latin typeface="Arial" panose="020B0604020202020204" pitchFamily="34" charset="0"/>
                <a:cs typeface="Arial" panose="020B0604020202020204" pitchFamily="34" charset="0"/>
              </a:rPr>
              <a:t>Spring credits is 30; you make these up by adding credits to Research.  Y2/Spring coursework credits = 5</a:t>
            </a:r>
            <a:r>
              <a:rPr lang="en-US" sz="1200" dirty="0" smtClean="0">
                <a:latin typeface="Arial" panose="020B0604020202020204" pitchFamily="34" charset="0"/>
                <a:cs typeface="Arial" panose="020B0604020202020204" pitchFamily="34" charset="0"/>
              </a:rPr>
              <a:t>.</a:t>
            </a:r>
          </a:p>
          <a:p>
            <a:pPr marL="0" indent="0">
              <a:buNone/>
            </a:pPr>
            <a:endParaRPr lang="en-US" sz="1200" dirty="0">
              <a:latin typeface="Arial" panose="020B0604020202020204" pitchFamily="34" charset="0"/>
              <a:cs typeface="Arial" panose="020B0604020202020204" pitchFamily="34" charset="0"/>
            </a:endParaRPr>
          </a:p>
          <a:p>
            <a:pPr marL="114300" indent="0">
              <a:buNone/>
            </a:pPr>
            <a:r>
              <a:rPr lang="en-US" sz="1200" dirty="0">
                <a:latin typeface="Arial" panose="020B0604020202020204" pitchFamily="34" charset="0"/>
                <a:cs typeface="Arial" panose="020B0604020202020204" pitchFamily="34" charset="0"/>
              </a:rPr>
              <a:t>***   Continue participating in both the Neuroscience Journal Club and the Neuroscience Seminar Series every Fall and Spring semester until thesis defense.</a:t>
            </a:r>
          </a:p>
          <a:p>
            <a:endParaRPr lang="en-US" dirty="0"/>
          </a:p>
        </p:txBody>
      </p:sp>
    </p:spTree>
    <p:extLst>
      <p:ext uri="{BB962C8B-B14F-4D97-AF65-F5344CB8AC3E}">
        <p14:creationId xmlns:p14="http://schemas.microsoft.com/office/powerpoint/2010/main" val="191048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Year 2 - Summer</a:t>
            </a:r>
            <a:endParaRPr lang="en-US" dirty="0">
              <a:solidFill>
                <a:schemeClr val="accent1">
                  <a:lumMod val="50000"/>
                </a:schemeClr>
              </a:solidFill>
            </a:endParaRPr>
          </a:p>
        </p:txBody>
      </p:sp>
      <p:sp>
        <p:nvSpPr>
          <p:cNvPr id="3" name="Content Placeholder 2"/>
          <p:cNvSpPr>
            <a:spLocks noGrp="1"/>
          </p:cNvSpPr>
          <p:nvPr>
            <p:ph idx="1"/>
          </p:nvPr>
        </p:nvSpPr>
        <p:spPr>
          <a:xfrm>
            <a:off x="457200" y="1807860"/>
            <a:ext cx="8229600" cy="2661665"/>
          </a:xfrm>
        </p:spPr>
        <p:txBody>
          <a:bodyPr/>
          <a:lstStyle/>
          <a:p>
            <a:pPr marL="0" indent="0">
              <a:buNone/>
            </a:pPr>
            <a:r>
              <a:rPr lang="en-US" sz="1200" b="1" dirty="0">
                <a:latin typeface="Arial" panose="020B0604020202020204" pitchFamily="34" charset="0"/>
                <a:cs typeface="Arial" panose="020B0604020202020204" pitchFamily="34" charset="0"/>
              </a:rPr>
              <a:t>Required courses</a:t>
            </a:r>
            <a:r>
              <a:rPr lang="en-US" sz="1200" b="1" dirty="0" smtClean="0">
                <a:latin typeface="Arial" panose="020B0604020202020204" pitchFamily="34" charset="0"/>
                <a:cs typeface="Arial" panose="020B0604020202020204" pitchFamily="34" charset="0"/>
              </a:rPr>
              <a:t>:</a:t>
            </a:r>
          </a:p>
          <a:p>
            <a:pPr marL="0" indent="0">
              <a:buNone/>
            </a:pPr>
            <a:endParaRPr lang="en-US" sz="1200" b="1" dirty="0">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NS 930 </a:t>
            </a:r>
            <a:r>
              <a:rPr lang="en-US" sz="1200" dirty="0">
                <a:latin typeface="Arial" panose="020B0604020202020204" pitchFamily="34" charset="0"/>
                <a:cs typeface="Arial" panose="020B0604020202020204" pitchFamily="34" charset="0"/>
              </a:rPr>
              <a:t>– Research (10)</a:t>
            </a: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PhD students in the GPN Program will take the Comprehensive Examination in the Summer of their 2</a:t>
            </a:r>
            <a:r>
              <a:rPr lang="en-US" sz="1200" baseline="30000" dirty="0">
                <a:latin typeface="Arial" panose="020B0604020202020204" pitchFamily="34" charset="0"/>
                <a:cs typeface="Arial" panose="020B0604020202020204" pitchFamily="34" charset="0"/>
              </a:rPr>
              <a:t>nd</a:t>
            </a:r>
            <a:r>
              <a:rPr lang="en-US" sz="1200" dirty="0">
                <a:latin typeface="Arial" panose="020B0604020202020204" pitchFamily="34" charset="0"/>
                <a:cs typeface="Arial" panose="020B0604020202020204" pitchFamily="34" charset="0"/>
              </a:rPr>
              <a:t> year (typically in late July/early August).</a:t>
            </a:r>
          </a:p>
          <a:p>
            <a:endParaRPr lang="en-US" dirty="0"/>
          </a:p>
        </p:txBody>
      </p:sp>
    </p:spTree>
    <p:extLst>
      <p:ext uri="{BB962C8B-B14F-4D97-AF65-F5344CB8AC3E}">
        <p14:creationId xmlns:p14="http://schemas.microsoft.com/office/powerpoint/2010/main" val="1802000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ght content">
  <a:themeElements>
    <a:clrScheme name="Custom 1">
      <a:dk1>
        <a:srgbClr val="011E40"/>
      </a:dk1>
      <a:lt1>
        <a:sysClr val="window" lastClr="FFFFFF"/>
      </a:lt1>
      <a:dk2>
        <a:srgbClr val="2F5897"/>
      </a:dk2>
      <a:lt2>
        <a:srgbClr val="E4E9EF"/>
      </a:lt2>
      <a:accent1>
        <a:srgbClr val="307FE2"/>
      </a:accent1>
      <a:accent2>
        <a:srgbClr val="F8E08E"/>
      </a:accent2>
      <a:accent3>
        <a:srgbClr val="80225F"/>
      </a:accent3>
      <a:accent4>
        <a:srgbClr val="011E40"/>
      </a:accent4>
      <a:accent5>
        <a:srgbClr val="C4B000"/>
      </a:accent5>
      <a:accent6>
        <a:srgbClr val="89813D"/>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JU-LifeSciences-16x9" id="{8E1EFBB4-955B-A845-B48A-1CFA4BEC999B}" vid="{5F45CB94-F669-B547-AA16-D2DC4C049F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TJU-LifeSciences-16x9</Template>
  <TotalTime>12</TotalTime>
  <Words>829</Words>
  <Application>Microsoft Office PowerPoint</Application>
  <PresentationFormat>On-screen Show (16:9)</PresentationFormat>
  <Paragraphs>99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Calibri</vt:lpstr>
      <vt:lpstr>Trebuchet MS</vt:lpstr>
      <vt:lpstr>Wingdings 2</vt:lpstr>
      <vt:lpstr>Light content</vt:lpstr>
      <vt:lpstr>Graduate Program in Neuroscience</vt:lpstr>
      <vt:lpstr>Year 1 - Fall</vt:lpstr>
      <vt:lpstr>Year 1 - Winter</vt:lpstr>
      <vt:lpstr>Year 1 - Spring</vt:lpstr>
      <vt:lpstr>Year 1 - Summer</vt:lpstr>
      <vt:lpstr>Year 2 - Fall</vt:lpstr>
      <vt:lpstr>Year 2 - Winter</vt:lpstr>
      <vt:lpstr>Year 2 - Spring</vt:lpstr>
      <vt:lpstr>Year 2 - Summer</vt:lpstr>
      <vt:lpstr>Important Notes</vt:lpstr>
      <vt:lpstr>PowerPoint Presentation</vt:lpstr>
    </vt:vector>
  </TitlesOfParts>
  <Manager/>
  <Company>Thomas Jefferson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KT Ferrera</dc:creator>
  <cp:keywords/>
  <dc:description/>
  <cp:lastModifiedBy>Danielle Park</cp:lastModifiedBy>
  <cp:revision>3</cp:revision>
  <cp:lastPrinted>2019-09-25T18:47:25Z</cp:lastPrinted>
  <dcterms:created xsi:type="dcterms:W3CDTF">2021-10-06T13:50:54Z</dcterms:created>
  <dcterms:modified xsi:type="dcterms:W3CDTF">2021-10-06T17:13:32Z</dcterms:modified>
  <cp:category/>
</cp:coreProperties>
</file>