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9" r:id="rId4"/>
  </p:sldMasterIdLst>
  <p:notesMasterIdLst>
    <p:notesMasterId r:id="rId31"/>
  </p:notesMasterIdLst>
  <p:handoutMasterIdLst>
    <p:handoutMasterId r:id="rId32"/>
  </p:handoutMasterIdLst>
  <p:sldIdLst>
    <p:sldId id="263" r:id="rId5"/>
    <p:sldId id="285" r:id="rId6"/>
    <p:sldId id="288" r:id="rId7"/>
    <p:sldId id="292" r:id="rId8"/>
    <p:sldId id="304" r:id="rId9"/>
    <p:sldId id="293" r:id="rId10"/>
    <p:sldId id="294" r:id="rId11"/>
    <p:sldId id="295" r:id="rId12"/>
    <p:sldId id="296" r:id="rId13"/>
    <p:sldId id="316" r:id="rId14"/>
    <p:sldId id="306" r:id="rId15"/>
    <p:sldId id="307" r:id="rId16"/>
    <p:sldId id="308" r:id="rId17"/>
    <p:sldId id="309" r:id="rId18"/>
    <p:sldId id="310" r:id="rId19"/>
    <p:sldId id="314" r:id="rId20"/>
    <p:sldId id="315" r:id="rId21"/>
    <p:sldId id="317" r:id="rId22"/>
    <p:sldId id="313" r:id="rId23"/>
    <p:sldId id="312" r:id="rId24"/>
    <p:sldId id="284" r:id="rId25"/>
    <p:sldId id="298" r:id="rId26"/>
    <p:sldId id="318" r:id="rId27"/>
    <p:sldId id="300" r:id="rId28"/>
    <p:sldId id="311" r:id="rId29"/>
    <p:sldId id="271" r:id="rId3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813BE0E-22C3-4805-BFFE-2F2CBE5D8B32}">
          <p14:sldIdLst>
            <p14:sldId id="263"/>
            <p14:sldId id="285"/>
            <p14:sldId id="288"/>
            <p14:sldId id="292"/>
            <p14:sldId id="304"/>
            <p14:sldId id="293"/>
            <p14:sldId id="294"/>
            <p14:sldId id="295"/>
            <p14:sldId id="296"/>
            <p14:sldId id="316"/>
            <p14:sldId id="306"/>
            <p14:sldId id="307"/>
            <p14:sldId id="308"/>
            <p14:sldId id="309"/>
            <p14:sldId id="310"/>
            <p14:sldId id="314"/>
            <p14:sldId id="315"/>
            <p14:sldId id="317"/>
            <p14:sldId id="313"/>
            <p14:sldId id="312"/>
            <p14:sldId id="284"/>
            <p14:sldId id="298"/>
            <p14:sldId id="318"/>
            <p14:sldId id="300"/>
            <p14:sldId id="311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mi Masterson" initials="JM" lastIdx="23" clrIdx="0">
    <p:extLst>
      <p:ext uri="{19B8F6BF-5375-455C-9EA6-DF929625EA0E}">
        <p15:presenceInfo xmlns:p15="http://schemas.microsoft.com/office/powerpoint/2012/main" userId="S-1-5-21-2129273801-1400131460-937766905-360747" providerId="AD"/>
      </p:ext>
    </p:extLst>
  </p:cmAuthor>
  <p:cmAuthor id="2" name="Susan McFadden" initials="SM" lastIdx="5" clrIdx="1">
    <p:extLst>
      <p:ext uri="{19B8F6BF-5375-455C-9EA6-DF929625EA0E}">
        <p15:presenceInfo xmlns:p15="http://schemas.microsoft.com/office/powerpoint/2012/main" userId="S-1-5-21-21061796-724107756-926709054-13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59B7DF"/>
    <a:srgbClr val="011E40"/>
    <a:srgbClr val="D9D9D6"/>
    <a:srgbClr val="58B7DD"/>
    <a:srgbClr val="377189"/>
    <a:srgbClr val="152456"/>
    <a:srgbClr val="4678BC"/>
    <a:srgbClr val="AF1F8E"/>
    <a:srgbClr val="CCD2EB"/>
    <a:srgbClr val="FFD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774" y="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A2DB6B-4107-C442-93EA-D3B7DC26088D}" type="datetimeFigureOut">
              <a:rPr lang="en-US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A39758-D81F-DD4F-B41A-3BDF9CA74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54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809B4C-8405-AF40-AC98-5813D05650E0}" type="datetimeFigureOut">
              <a:rPr lang="en-US"/>
              <a:pPr>
                <a:defRPr/>
              </a:pPr>
              <a:t>8/25/2021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02E666-C731-BC47-9584-F0828BE0C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51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2E666-C731-BC47-9584-F0828BE0C40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9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02E666-C731-BC47-9584-F0828BE0C40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9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12222A-B9E6-0C43-BD99-F54658F94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3DB5A3-A53B-F944-AB4B-13BC5A9260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4340" y="802251"/>
            <a:ext cx="5444983" cy="2085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 spc="-75" baseline="0">
                <a:solidFill>
                  <a:srgbClr val="ECE819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999FB9A-6EC4-024F-B581-81FBDB2F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339" y="3143250"/>
            <a:ext cx="2720342" cy="732069"/>
          </a:xfrm>
          <a:prstGeom prst="rect">
            <a:avLst/>
          </a:prstGeom>
        </p:spPr>
        <p:txBody>
          <a:bodyPr wrap="square" numCol="1" spcCol="548640" anchor="t">
            <a:noAutofit/>
          </a:bodyPr>
          <a:lstStyle>
            <a:lvl1pPr marL="0" marR="0" indent="0" algn="l" defTabSz="685817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 sz="1950" b="0" cap="none" spc="0" baseline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342909" indent="0" algn="ctr">
              <a:buNone/>
              <a:defRPr sz="1650"/>
            </a:lvl2pPr>
            <a:lvl3pPr marL="685817" indent="0" algn="ctr">
              <a:buNone/>
              <a:defRPr sz="1650"/>
            </a:lvl3pPr>
            <a:lvl4pPr marL="1028726" indent="0" algn="ctr">
              <a:buNone/>
              <a:defRPr sz="1500"/>
            </a:lvl4pPr>
            <a:lvl5pPr marL="1371634" indent="0" algn="ctr">
              <a:buNone/>
              <a:defRPr sz="1500"/>
            </a:lvl5pPr>
            <a:lvl6pPr marL="1714544" indent="0" algn="ctr">
              <a:buNone/>
              <a:defRPr sz="1500"/>
            </a:lvl6pPr>
            <a:lvl7pPr marL="2057451" indent="0" algn="ctr">
              <a:buNone/>
              <a:defRPr sz="1500"/>
            </a:lvl7pPr>
            <a:lvl8pPr marL="2400360" indent="0" algn="ctr">
              <a:buNone/>
              <a:defRPr sz="1500"/>
            </a:lvl8pPr>
            <a:lvl9pPr marL="2743269" indent="0" algn="ctr">
              <a:buNone/>
              <a:defRPr sz="1500"/>
            </a:lvl9pPr>
          </a:lstStyle>
          <a:p>
            <a:pPr marL="0" marR="0" lvl="0" indent="0" algn="l" defTabSz="685817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758"/>
            <a:ext cx="8229600" cy="8778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CAF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6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0" y="1566310"/>
            <a:ext cx="9144000" cy="1828800"/>
          </a:xfrm>
          <a:prstGeom prst="rect">
            <a:avLst/>
          </a:prstGeom>
          <a:solidFill>
            <a:srgbClr val="58B7DD">
              <a:alpha val="24000"/>
            </a:srgbClr>
          </a:solidFill>
          <a:ln>
            <a:noFill/>
          </a:ln>
        </p:spPr>
        <p:txBody>
          <a:bodyPr anchor="ctr"/>
          <a:lstStyle>
            <a:lvl1pPr marL="457200">
              <a:defRPr sz="3600">
                <a:solidFill>
                  <a:srgbClr val="58B7D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2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758"/>
            <a:ext cx="8229600" cy="8778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CAF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09878"/>
            <a:ext cx="4023360" cy="329184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09878"/>
            <a:ext cx="4023360" cy="3291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4648201" y="350044"/>
            <a:ext cx="4022725" cy="8774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none" spc="0" baseline="0">
                <a:ln>
                  <a:noFill/>
                </a:ln>
                <a:solidFill>
                  <a:srgbClr val="FCAF17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Trebuchet MS"/>
              </a:rPr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1309878"/>
            <a:ext cx="4023360" cy="329184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663440" y="1309878"/>
            <a:ext cx="4023360" cy="3291840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349758"/>
            <a:ext cx="4023359" cy="877824"/>
          </a:xfrm>
          <a:prstGeom prst="rect">
            <a:avLst/>
          </a:prstGeom>
        </p:spPr>
        <p:txBody>
          <a:bodyPr anchor="t" anchorCtr="0"/>
          <a:lstStyle>
            <a:lvl1pPr>
              <a:defRPr sz="2400">
                <a:solidFill>
                  <a:srgbClr val="FCAF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044"/>
            <a:ext cx="8229600" cy="8774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CAF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8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6428"/>
            <a:ext cx="8252882" cy="445970"/>
          </a:xfrm>
          <a:prstGeom prst="rect">
            <a:avLst/>
          </a:prstGeo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9759"/>
            <a:ext cx="8252883" cy="3386669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86970"/>
            <a:ext cx="8252882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58B7D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5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nitor, drawing&#10;&#10;Description automatically generated">
            <a:extLst>
              <a:ext uri="{FF2B5EF4-FFF2-40B4-BE49-F238E27FC236}">
                <a16:creationId xmlns:a16="http://schemas.microsoft.com/office/drawing/2014/main" id="{C2CD3DE2-14B2-084C-86D8-EBF7F64D9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09688"/>
            <a:ext cx="8229600" cy="315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844"/>
            <a:ext cx="82296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5720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DF327-E424-B74E-B684-C5CD8716DA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D1611F-35A7-F145-BB7C-F979DA2001E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686300"/>
            <a:ext cx="91440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22" r:id="rId2"/>
    <p:sldLayoutId id="2147483924" r:id="rId3"/>
    <p:sldLayoutId id="2147483925" r:id="rId4"/>
    <p:sldLayoutId id="2147483936" r:id="rId5"/>
    <p:sldLayoutId id="2147483926" r:id="rId6"/>
    <p:sldLayoutId id="2147483937" r:id="rId7"/>
    <p:sldLayoutId id="2147483927" r:id="rId8"/>
    <p:sldLayoutId id="2147483950" r:id="rId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FCAF17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CAF17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rgbClr val="58B7DD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rgbClr val="58B7DD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58B7DD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58B7D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58B7D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uition.office@Jefferson.edu" TargetMode="External"/><Relationship Id="rId2" Type="http://schemas.openxmlformats.org/officeDocument/2006/relationships/hyperlink" Target="mailto:tuition.office@jefferson.ed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anner.jefferson.ed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h/apply-for-aid/fafs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understand-aid/types/loans/plus/parent" TargetMode="External"/><Relationship Id="rId2" Type="http://schemas.openxmlformats.org/officeDocument/2006/relationships/hyperlink" Target="mailto:tuition.office@jefferson.e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astfalls.jefferson.edu/financialaid/Undergraduate/scholarships/calendar.html" TargetMode="External"/><Relationship Id="rId2" Type="http://schemas.openxmlformats.org/officeDocument/2006/relationships/hyperlink" Target="https://www.elmselect.com/v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efferson.edu/university/academic-affairs/tju/academic-services/financial_aid/programs/outside_info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jefferson.edu/financialaid" TargetMode="External"/><Relationship Id="rId2" Type="http://schemas.openxmlformats.org/officeDocument/2006/relationships/hyperlink" Target="mailto:tuition.office@Jefferson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inancialaid@jefferson.edu" TargetMode="External"/><Relationship Id="rId5" Type="http://schemas.openxmlformats.org/officeDocument/2006/relationships/hyperlink" Target="http://eastfalls.jefferson.edu/financialaid/" TargetMode="External"/><Relationship Id="rId4" Type="http://schemas.openxmlformats.org/officeDocument/2006/relationships/hyperlink" Target="mailto:financial.aid@jefferson.edu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nner.jefferson.edu/" TargetMode="External"/><Relationship Id="rId2" Type="http://schemas.openxmlformats.org/officeDocument/2006/relationships/hyperlink" Target="https://nam10.safelinks.protection.outlook.com/?url=https://banner.jefferson.edu/&amp;data=04|01|Susan.McFadden@jefferson.edu|f950548d289c441220da08d904fdcc4c|55a89906c710436bbc444c590cb67c4a|0|0|637546310358749748|Unknown|TWFpbGZsb3d8eyJWIjoiMC4wLjAwMDAiLCJQIjoiV2luMzIiLCJBTiI6Ik1haWwiLCJXVCI6Mn0%3D|1000&amp;sdata=Hs4NE2es7aaUD5yzrpJZSOcQsRL4SS/TfcVevSe3roQ%3D&amp;reserved=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E4E452-D45C-9A40-A236-0DEA202C3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340" y="802250"/>
            <a:ext cx="6585770" cy="23409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PAYING YOUR BILL AT THOMAS JEFFERSON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Your Bill Online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27535"/>
            <a:ext cx="6706745" cy="25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43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Your Bill Online – Credit Card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27535"/>
            <a:ext cx="6809874" cy="26961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00828" y="2769970"/>
            <a:ext cx="470452" cy="2517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7200000">
            <a:off x="7086070" y="2371101"/>
            <a:ext cx="677334" cy="3793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43170" y="2496109"/>
            <a:ext cx="2115409" cy="2517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7200000">
            <a:off x="3773369" y="2097240"/>
            <a:ext cx="677334" cy="3793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1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Your Bill Online – Credit Card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3426" y="2329224"/>
            <a:ext cx="24375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600" dirty="0"/>
              <a:t>Please note a non-refundable PayPath service charge will be added to your credit card payment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7535"/>
            <a:ext cx="5579215" cy="348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52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Your Bill Online – Electronic Check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7535"/>
            <a:ext cx="7045849" cy="25692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82708" y="2838720"/>
            <a:ext cx="470452" cy="2517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7200000">
            <a:off x="7367950" y="2439851"/>
            <a:ext cx="677334" cy="3793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663795" y="2557984"/>
            <a:ext cx="2225411" cy="2517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7200000">
            <a:off x="3903996" y="2159115"/>
            <a:ext cx="677334" cy="3793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45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Your Bill Online – Electronic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8"/>
          <a:stretch/>
        </p:blipFill>
        <p:spPr>
          <a:xfrm>
            <a:off x="457200" y="1227535"/>
            <a:ext cx="4492935" cy="35341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65124" y="4571797"/>
            <a:ext cx="326717" cy="1789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7200000">
            <a:off x="4906632" y="4172928"/>
            <a:ext cx="677334" cy="3793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46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8"/>
            <a:ext cx="8229600" cy="113915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 Third Party Payment is when Thomas Jefferson University bills an outside organization/company for all or a portion of a student's tuition and/or fees.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53041"/>
              </p:ext>
            </p:extLst>
          </p:nvPr>
        </p:nvGraphicFramePr>
        <p:xfrm>
          <a:off x="578496" y="2530953"/>
          <a:ext cx="8108303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026">
                  <a:extLst>
                    <a:ext uri="{9D8B030D-6E8A-4147-A177-3AD203B41FA5}">
                      <a16:colId xmlns:a16="http://schemas.microsoft.com/office/drawing/2014/main" val="249046281"/>
                    </a:ext>
                  </a:extLst>
                </a:gridCol>
                <a:gridCol w="5906277">
                  <a:extLst>
                    <a:ext uri="{9D8B030D-6E8A-4147-A177-3AD203B41FA5}">
                      <a16:colId xmlns:a16="http://schemas.microsoft.com/office/drawing/2014/main" val="2255922319"/>
                    </a:ext>
                  </a:extLst>
                </a:gridCol>
              </a:tblGrid>
              <a:tr h="394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11E40"/>
                          </a:solidFill>
                        </a:rPr>
                        <a:t>Employer paying your tuition directly to TJU?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11E40"/>
                          </a:solidFill>
                        </a:rPr>
                        <a:t>Please email </a:t>
                      </a:r>
                      <a:r>
                        <a:rPr lang="en-US" sz="1400" b="0" dirty="0">
                          <a:hlinkClick r:id="rId2"/>
                        </a:rPr>
                        <a:t>tuition.office@jefferson.edu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>
                          <a:solidFill>
                            <a:srgbClr val="011E40"/>
                          </a:solidFill>
                        </a:rPr>
                        <a:t>with an approved voucher or letter for each semester.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430427"/>
                  </a:ext>
                </a:extLst>
              </a:tr>
              <a:tr h="487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11E40"/>
                          </a:solidFill>
                        </a:rPr>
                        <a:t>Paying via a 529 Check?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Please have check mailed to TJU (refer</a:t>
                      </a:r>
                      <a:r>
                        <a:rPr lang="en-US" sz="1400" baseline="0" dirty="0"/>
                        <a:t> to address on Slide 2) </a:t>
                      </a:r>
                      <a:r>
                        <a:rPr lang="en-US" sz="1400" dirty="0"/>
                        <a:t>for all paper payments, and be sure to include your campus key on the check.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11283"/>
                  </a:ext>
                </a:extLst>
              </a:tr>
              <a:tr h="394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11E40"/>
                          </a:solidFill>
                        </a:rPr>
                        <a:t>Paying via approved Tuition Payment Plan offered by TJU?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Please email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>
                          <a:hlinkClick r:id="rId3"/>
                        </a:rPr>
                        <a:t>tuition.office@jefferson.edu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for plan information. TJU is in the process of finalizing payment plans.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17641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78497" y="2530953"/>
            <a:ext cx="8108303" cy="1767840"/>
          </a:xfrm>
          <a:prstGeom prst="rect">
            <a:avLst/>
          </a:prstGeom>
          <a:noFill/>
          <a:ln w="28575">
            <a:solidFill>
              <a:srgbClr val="59B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721265" y="2530953"/>
            <a:ext cx="0" cy="1767840"/>
          </a:xfrm>
          <a:prstGeom prst="line">
            <a:avLst/>
          </a:prstGeom>
          <a:ln w="28575">
            <a:solidFill>
              <a:srgbClr val="59B7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5893" y="3025871"/>
            <a:ext cx="8108303" cy="0"/>
          </a:xfrm>
          <a:prstGeom prst="line">
            <a:avLst/>
          </a:prstGeom>
          <a:ln w="28575">
            <a:solidFill>
              <a:srgbClr val="59B7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5893" y="3561601"/>
            <a:ext cx="8104945" cy="0"/>
          </a:xfrm>
          <a:prstGeom prst="line">
            <a:avLst/>
          </a:prstGeom>
          <a:ln w="28575">
            <a:solidFill>
              <a:srgbClr val="59B7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32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Financial Aid is disbursed each semester to coincide with the assessment of tuition and other charges.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400" dirty="0"/>
              <a:t>Most programs are assessed charges for fall and spring only. (refer to slide 18 for exceptions)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Loans And Scholarships To Your Bill</a:t>
            </a:r>
          </a:p>
        </p:txBody>
      </p:sp>
    </p:spTree>
    <p:extLst>
      <p:ext uri="{BB962C8B-B14F-4D97-AF65-F5344CB8AC3E}">
        <p14:creationId xmlns:p14="http://schemas.microsoft.com/office/powerpoint/2010/main" val="3699271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Loans And Scholarships To Your Bill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775012"/>
              </p:ext>
            </p:extLst>
          </p:nvPr>
        </p:nvGraphicFramePr>
        <p:xfrm>
          <a:off x="504967" y="1238961"/>
          <a:ext cx="8134066" cy="336826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26566">
                  <a:extLst>
                    <a:ext uri="{9D8B030D-6E8A-4147-A177-3AD203B41FA5}">
                      <a16:colId xmlns:a16="http://schemas.microsoft.com/office/drawing/2014/main" val="2517808010"/>
                    </a:ext>
                  </a:extLst>
                </a:gridCol>
                <a:gridCol w="1042119">
                  <a:extLst>
                    <a:ext uri="{9D8B030D-6E8A-4147-A177-3AD203B41FA5}">
                      <a16:colId xmlns:a16="http://schemas.microsoft.com/office/drawing/2014/main" val="1569207464"/>
                    </a:ext>
                  </a:extLst>
                </a:gridCol>
                <a:gridCol w="2283963">
                  <a:extLst>
                    <a:ext uri="{9D8B030D-6E8A-4147-A177-3AD203B41FA5}">
                      <a16:colId xmlns:a16="http://schemas.microsoft.com/office/drawing/2014/main" val="426156965"/>
                    </a:ext>
                  </a:extLst>
                </a:gridCol>
                <a:gridCol w="1146731">
                  <a:extLst>
                    <a:ext uri="{9D8B030D-6E8A-4147-A177-3AD203B41FA5}">
                      <a16:colId xmlns:a16="http://schemas.microsoft.com/office/drawing/2014/main" val="1537162662"/>
                    </a:ext>
                  </a:extLst>
                </a:gridCol>
                <a:gridCol w="2434687">
                  <a:extLst>
                    <a:ext uri="{9D8B030D-6E8A-4147-A177-3AD203B41FA5}">
                      <a16:colId xmlns:a16="http://schemas.microsoft.com/office/drawing/2014/main" val="738260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7D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u="sng" dirty="0"/>
                        <a:t>Fall</a:t>
                      </a:r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7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u="sng" dirty="0"/>
                        <a:t>Spring</a:t>
                      </a:r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7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2372"/>
                  </a:ext>
                </a:extLst>
              </a:tr>
              <a:tr h="254297">
                <a:tc rowSpan="3">
                  <a:txBody>
                    <a:bodyPr/>
                    <a:lstStyle/>
                    <a:p>
                      <a:endParaRPr lang="en-US" sz="1400" b="1" dirty="0">
                        <a:solidFill>
                          <a:srgbClr val="59B7DF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rgbClr val="59B7DF"/>
                          </a:solidFill>
                        </a:rPr>
                        <a:t>University charges and financial aid</a:t>
                      </a:r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en-US" sz="1200" b="1" dirty="0"/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First week </a:t>
                      </a:r>
                    </a:p>
                    <a:p>
                      <a:r>
                        <a:rPr lang="en-US" sz="1200" b="1" dirty="0"/>
                        <a:t>of</a:t>
                      </a:r>
                      <a:r>
                        <a:rPr lang="en-US" sz="1200" b="1" baseline="0" dirty="0"/>
                        <a:t> July</a:t>
                      </a:r>
                      <a:endParaRPr lang="en-US" sz="1200" b="1" dirty="0"/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Fall charges are assessed</a:t>
                      </a:r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en-US" sz="1200" b="1" dirty="0"/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First week of December</a:t>
                      </a:r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Spring charges are assessed</a:t>
                      </a:r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801550"/>
                  </a:ext>
                </a:extLst>
              </a:tr>
              <a:tr h="621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Fall half of student financial aid will</a:t>
                      </a:r>
                      <a:r>
                        <a:rPr lang="en-US" sz="1200" baseline="0" dirty="0"/>
                        <a:t> be applied to the bill as a payment or pending aid “memo”*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Spring half of student financial aid will</a:t>
                      </a:r>
                      <a:r>
                        <a:rPr lang="en-US" sz="1200" baseline="0" dirty="0"/>
                        <a:t> be applied to the bill as a payment or pending aid “memo”*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59279"/>
                  </a:ext>
                </a:extLst>
              </a:tr>
              <a:tr h="289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Bills</a:t>
                      </a:r>
                      <a:r>
                        <a:rPr lang="en-US" sz="1200" baseline="0" dirty="0"/>
                        <a:t> are sent to students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Bills</a:t>
                      </a:r>
                      <a:r>
                        <a:rPr lang="en-US" sz="1200" baseline="0" dirty="0"/>
                        <a:t> are sent to students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47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59B7DF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rgbClr val="59B7DF"/>
                          </a:solidFill>
                        </a:rPr>
                        <a:t>Expiration of</a:t>
                      </a:r>
                      <a:r>
                        <a:rPr lang="en-US" sz="1400" b="1" baseline="0" dirty="0">
                          <a:solidFill>
                            <a:srgbClr val="59B7DF"/>
                          </a:solidFill>
                        </a:rPr>
                        <a:t> memos</a:t>
                      </a:r>
                      <a:endParaRPr lang="en-US" sz="1400" b="1" dirty="0">
                        <a:solidFill>
                          <a:srgbClr val="59B7D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December 1</a:t>
                      </a:r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</a:t>
                      </a:r>
                      <a:r>
                        <a:rPr lang="en-US" sz="1200" baseline="0" dirty="0"/>
                        <a:t> remaining fall memos will expire. A bill for the amount of the expired memo will be produced and emailed to student for payment and/or issue resolution.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  <a:p>
                      <a:endParaRPr lang="en-US" sz="1200" b="1" dirty="0"/>
                    </a:p>
                    <a:p>
                      <a:r>
                        <a:rPr lang="en-US" sz="1200" b="1" dirty="0"/>
                        <a:t>April 1</a:t>
                      </a:r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All</a:t>
                      </a:r>
                      <a:r>
                        <a:rPr lang="en-US" sz="1200" baseline="0" dirty="0"/>
                        <a:t> remaining fall memos will expire. A bill for the amount of the expired memo will be produced and emailed to student for payment and/or issue resolution.</a:t>
                      </a:r>
                      <a:endParaRPr lang="en-US" sz="1200" dirty="0"/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413874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*A</a:t>
                      </a:r>
                      <a:r>
                        <a:rPr lang="en-US" sz="1000" baseline="0" dirty="0"/>
                        <a:t> memo is a placeholder for expected funds that have not yet been received. </a:t>
                      </a:r>
                      <a:r>
                        <a:rPr lang="en-US" sz="1000" dirty="0"/>
                        <a:t>Memos</a:t>
                      </a:r>
                      <a:r>
                        <a:rPr lang="en-US" sz="1000" baseline="0" dirty="0"/>
                        <a:t> are most commonly used to show pending federal and state aid that is not permitted to be disbursed until closer to the first day of the semester.</a:t>
                      </a:r>
                      <a:endParaRPr lang="en-US" sz="1000" dirty="0"/>
                    </a:p>
                  </a:txBody>
                  <a:tcPr>
                    <a:lnL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11E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lnL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8B7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67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902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Financial Aid Is </a:t>
            </a:r>
            <a:r>
              <a:rPr lang="en-US" b="1" u="sng" dirty="0">
                <a:solidFill>
                  <a:srgbClr val="59B7DF"/>
                </a:solidFill>
              </a:rPr>
              <a:t>Not</a:t>
            </a:r>
            <a:r>
              <a:rPr lang="en-US" b="1" dirty="0">
                <a:solidFill>
                  <a:srgbClr val="59B7DF"/>
                </a:solidFill>
              </a:rPr>
              <a:t> </a:t>
            </a:r>
            <a:r>
              <a:rPr lang="en-US" dirty="0"/>
              <a:t>Disbursed In Fall And Spring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27582"/>
            <a:ext cx="8229600" cy="3460205"/>
          </a:xfrm>
        </p:spPr>
        <p:txBody>
          <a:bodyPr/>
          <a:lstStyle/>
          <a:p>
            <a:r>
              <a:rPr lang="en-US" sz="1600" dirty="0"/>
              <a:t>The disbursement of aid will occur </a:t>
            </a:r>
            <a:r>
              <a:rPr lang="en-US" sz="1600" b="1" u="sng" dirty="0">
                <a:solidFill>
                  <a:srgbClr val="59B7DF"/>
                </a:solidFill>
              </a:rPr>
              <a:t>more than two times</a:t>
            </a:r>
            <a:r>
              <a:rPr lang="en-US" sz="1600" b="1" dirty="0">
                <a:solidFill>
                  <a:srgbClr val="59B7DF"/>
                </a:solidFill>
              </a:rPr>
              <a:t> </a:t>
            </a:r>
            <a:r>
              <a:rPr lang="en-US" sz="1600" dirty="0"/>
              <a:t>to coincide with programs of study that are assessed tuition in each of the fall, spring, and summer semesters or another non-traditional manner.</a:t>
            </a:r>
          </a:p>
          <a:p>
            <a:pPr lvl="1"/>
            <a:r>
              <a:rPr lang="en-US" sz="1400" dirty="0"/>
              <a:t>Financial Aid is disbursed each semester to coincide with the assessment of tuition and other charges. </a:t>
            </a:r>
          </a:p>
          <a:p>
            <a:pPr lvl="1"/>
            <a:r>
              <a:rPr lang="en-US" sz="1400" dirty="0"/>
              <a:t>Programs that have more than two tuition assessments/financial aid disbursements include, but not limited to:</a:t>
            </a:r>
          </a:p>
          <a:p>
            <a:pPr lvl="3"/>
            <a:r>
              <a:rPr lang="en-US" sz="1200" dirty="0"/>
              <a:t>FACT1 Nursing</a:t>
            </a:r>
          </a:p>
          <a:p>
            <a:pPr lvl="3"/>
            <a:r>
              <a:rPr lang="en-US" sz="1200" dirty="0"/>
              <a:t>DPT – Physical Therapy</a:t>
            </a:r>
          </a:p>
          <a:p>
            <a:pPr lvl="3"/>
            <a:r>
              <a:rPr lang="en-US" sz="1200" dirty="0"/>
              <a:t>most programs assessed tuition on a per credit basis</a:t>
            </a:r>
          </a:p>
          <a:p>
            <a:pPr>
              <a:spcBef>
                <a:spcPts val="1000"/>
              </a:spcBef>
            </a:pPr>
            <a:r>
              <a:rPr lang="en-US" sz="1600" dirty="0"/>
              <a:t>The disbursement of aid may occur </a:t>
            </a:r>
            <a:r>
              <a:rPr lang="en-US" sz="1600" b="1" u="sng" dirty="0">
                <a:solidFill>
                  <a:srgbClr val="59B7DF"/>
                </a:solidFill>
              </a:rPr>
              <a:t>less than two times</a:t>
            </a:r>
            <a:r>
              <a:rPr lang="en-US" sz="1600" b="1" dirty="0">
                <a:solidFill>
                  <a:srgbClr val="59B7DF"/>
                </a:solidFill>
              </a:rPr>
              <a:t> </a:t>
            </a:r>
            <a:r>
              <a:rPr lang="en-US" sz="1600" dirty="0"/>
              <a:t>if eligibility for future disbursements has been exhausted. </a:t>
            </a:r>
          </a:p>
          <a:p>
            <a:pPr>
              <a:spcBef>
                <a:spcPts val="1000"/>
              </a:spcBef>
            </a:pPr>
            <a:r>
              <a:rPr lang="en-US" sz="1600" dirty="0"/>
              <a:t>Outside entity (e.g., Rotary Club Scholarship) only sends funding for one term.</a:t>
            </a:r>
          </a:p>
          <a:p>
            <a:pPr marL="114300" indent="0">
              <a:buNone/>
            </a:pPr>
            <a:endParaRPr lang="en-US" sz="1600" dirty="0"/>
          </a:p>
          <a:p>
            <a:pPr lvl="3"/>
            <a:endParaRPr lang="en-US" sz="12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64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232854"/>
            <a:ext cx="8229601" cy="3607653"/>
          </a:xfrm>
        </p:spPr>
        <p:txBody>
          <a:bodyPr/>
          <a:lstStyle/>
          <a:p>
            <a:pPr marL="118872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To apply for federal, university, state and most private funds, the </a:t>
            </a:r>
            <a:r>
              <a:rPr lang="en-US" sz="2000" u="sng" dirty="0">
                <a:solidFill>
                  <a:srgbClr val="002060"/>
                </a:solidFill>
              </a:rPr>
              <a:t>FAFSA</a:t>
            </a:r>
            <a:r>
              <a:rPr lang="en-US" sz="2000" dirty="0">
                <a:solidFill>
                  <a:srgbClr val="002060"/>
                </a:solidFill>
              </a:rPr>
              <a:t> (Free Application for Federal Student Aid) is required. </a:t>
            </a:r>
          </a:p>
          <a:p>
            <a:pPr marL="118872" indent="0">
              <a:buNone/>
            </a:pPr>
            <a:endParaRPr lang="en-US" sz="1400" dirty="0">
              <a:solidFill>
                <a:srgbClr val="002060"/>
              </a:solidFill>
            </a:endParaRPr>
          </a:p>
          <a:p>
            <a:pPr marL="118872" lvl="1" indent="0">
              <a:buNone/>
            </a:pPr>
            <a:r>
              <a:rPr lang="en-US" dirty="0"/>
              <a:t>						</a:t>
            </a:r>
          </a:p>
          <a:p>
            <a:pPr marL="411163" lvl="1" indent="0">
              <a:buNone/>
            </a:pPr>
            <a:endParaRPr lang="en-US" sz="1200" dirty="0"/>
          </a:p>
          <a:p>
            <a:pPr marL="411163" lvl="1" indent="0">
              <a:buNone/>
            </a:pP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349758"/>
            <a:ext cx="8229601" cy="877824"/>
          </a:xfrm>
        </p:spPr>
        <p:txBody>
          <a:bodyPr>
            <a:noAutofit/>
          </a:bodyPr>
          <a:lstStyle/>
          <a:p>
            <a:r>
              <a:rPr lang="en-US" sz="2600" dirty="0"/>
              <a:t>How Do I Apply For Financial Aid To Help Pay My Bill?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5299"/>
          <a:stretch/>
        </p:blipFill>
        <p:spPr>
          <a:xfrm>
            <a:off x="676155" y="2186765"/>
            <a:ext cx="5169298" cy="24505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969171" y="2765708"/>
            <a:ext cx="25939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>
              <a:buNone/>
            </a:pPr>
            <a:r>
              <a:rPr lang="en-US" sz="2000" dirty="0"/>
              <a:t>Thomas Jefferson University school code is </a:t>
            </a:r>
            <a:r>
              <a:rPr lang="en-US" sz="2000" b="1" u="sng" dirty="0">
                <a:solidFill>
                  <a:srgbClr val="FF0000"/>
                </a:solidFill>
              </a:rPr>
              <a:t>013549</a:t>
            </a:r>
            <a:r>
              <a:rPr lang="en-US" sz="2000" dirty="0"/>
              <a:t>.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5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117220" y="1159565"/>
            <a:ext cx="2569580" cy="3458003"/>
          </a:xfrm>
          <a:prstGeom prst="rect">
            <a:avLst/>
          </a:prstGeom>
          <a:noFill/>
          <a:ln w="19050">
            <a:solidFill>
              <a:srgbClr val="59B7D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r>
              <a:rPr lang="en-US" sz="2200" b="1" u="sng" dirty="0">
                <a:solidFill>
                  <a:srgbClr val="59B7DF"/>
                </a:solidFill>
                <a:ea typeface="ＭＳ Ｐゴシック" charset="0"/>
              </a:rPr>
              <a:t>Pay in Person</a:t>
            </a:r>
          </a:p>
          <a:p>
            <a:pPr marL="342900" lvl="0" indent="-228600" defTabSz="914400" eaLnBrk="0" hangingPunct="0">
              <a:spcAft>
                <a:spcPct val="0"/>
              </a:spcAft>
              <a:buClr>
                <a:srgbClr val="58B7DD"/>
              </a:buClr>
              <a:buSzTx/>
              <a:buFont typeface="Arial" charset="0"/>
              <a:buChar char="•"/>
            </a:pPr>
            <a:endParaRPr lang="en-US" sz="900" dirty="0">
              <a:solidFill>
                <a:srgbClr val="011E40"/>
              </a:solidFill>
              <a:ea typeface="ＭＳ Ｐゴシック" charset="0"/>
            </a:endParaRPr>
          </a:p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r>
              <a:rPr lang="en-US" sz="1400" dirty="0">
                <a:solidFill>
                  <a:srgbClr val="011E40"/>
                </a:solidFill>
                <a:ea typeface="ＭＳ Ｐゴシック" charset="0"/>
              </a:rPr>
              <a:t>Pay by:</a:t>
            </a:r>
          </a:p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r>
              <a:rPr lang="en-US" sz="1400" dirty="0">
                <a:solidFill>
                  <a:srgbClr val="011E40"/>
                </a:solidFill>
                <a:ea typeface="ＭＳ Ｐゴシック" charset="0"/>
              </a:rPr>
              <a:t>Personal Check</a:t>
            </a:r>
          </a:p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r>
              <a:rPr lang="en-US" sz="1400" dirty="0">
                <a:solidFill>
                  <a:srgbClr val="011E40"/>
                </a:solidFill>
                <a:ea typeface="ＭＳ Ｐゴシック" charset="0"/>
              </a:rPr>
              <a:t>Money Order</a:t>
            </a:r>
          </a:p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r>
              <a:rPr lang="en-US" sz="1400" dirty="0">
                <a:solidFill>
                  <a:srgbClr val="011E40"/>
                </a:solidFill>
                <a:ea typeface="ＭＳ Ｐゴシック" charset="0"/>
              </a:rPr>
              <a:t>Cash</a:t>
            </a:r>
          </a:p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endParaRPr lang="en-US" sz="1400" b="1" u="sng" dirty="0">
              <a:solidFill>
                <a:srgbClr val="011E40"/>
              </a:solidFill>
              <a:ea typeface="ＭＳ Ｐゴシック" charset="0"/>
            </a:endParaRPr>
          </a:p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r>
              <a:rPr lang="en-US" sz="1400" b="1" u="sng" dirty="0">
                <a:solidFill>
                  <a:srgbClr val="011E40"/>
                </a:solidFill>
                <a:ea typeface="ＭＳ Ｐゴシック" charset="0"/>
              </a:rPr>
              <a:t>Visit:</a:t>
            </a:r>
          </a:p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endParaRPr lang="en-US" sz="1000" dirty="0">
              <a:solidFill>
                <a:srgbClr val="011E40"/>
              </a:solidFill>
              <a:ea typeface="ＭＳ Ｐゴシック" charset="0"/>
            </a:endParaRPr>
          </a:p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r>
              <a:rPr lang="en-US" sz="1400" dirty="0">
                <a:solidFill>
                  <a:srgbClr val="011E40"/>
                </a:solidFill>
                <a:ea typeface="ＭＳ Ｐゴシック" charset="0"/>
              </a:rPr>
              <a:t>Thomas Jefferson University</a:t>
            </a:r>
          </a:p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r>
              <a:rPr lang="en-US" sz="1400" dirty="0">
                <a:solidFill>
                  <a:srgbClr val="011E40"/>
                </a:solidFill>
                <a:ea typeface="ＭＳ Ｐゴシック" charset="0"/>
              </a:rPr>
              <a:t>1101 Market Street</a:t>
            </a:r>
          </a:p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r>
              <a:rPr lang="en-US" sz="1400" dirty="0">
                <a:solidFill>
                  <a:srgbClr val="011E40"/>
                </a:solidFill>
                <a:ea typeface="ＭＳ Ｐゴシック" charset="0"/>
              </a:rPr>
              <a:t>29th Floor</a:t>
            </a:r>
          </a:p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r>
              <a:rPr lang="en-US" sz="1400" dirty="0">
                <a:solidFill>
                  <a:srgbClr val="011E40"/>
                </a:solidFill>
                <a:ea typeface="ＭＳ Ｐゴシック" charset="0"/>
              </a:rPr>
              <a:t>Philadelphia, PA   19107</a:t>
            </a:r>
          </a:p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r>
              <a:rPr lang="en-US" sz="1400" dirty="0">
                <a:solidFill>
                  <a:srgbClr val="011E40"/>
                </a:solidFill>
                <a:ea typeface="ＭＳ Ｐゴシック" charset="0"/>
              </a:rPr>
              <a:t>215-503-7669</a:t>
            </a:r>
          </a:p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endParaRPr lang="en-US" sz="1400" b="1" dirty="0">
              <a:solidFill>
                <a:srgbClr val="011E40"/>
              </a:solidFill>
              <a:ea typeface="ＭＳ Ｐゴシック" charset="0"/>
            </a:endParaRPr>
          </a:p>
          <a:p>
            <a:pPr marL="114300" lvl="0" indent="0" algn="ctr" defTabSz="914400" eaLnBrk="0" hangingPunct="0">
              <a:spcAft>
                <a:spcPct val="0"/>
              </a:spcAft>
              <a:buClr>
                <a:srgbClr val="58B7DD"/>
              </a:buClr>
              <a:buSzTx/>
              <a:buNone/>
            </a:pPr>
            <a:r>
              <a:rPr lang="en-US" sz="1100" b="1" dirty="0">
                <a:solidFill>
                  <a:srgbClr val="011E40"/>
                </a:solidFill>
                <a:ea typeface="ＭＳ Ｐゴシック" charset="0"/>
              </a:rPr>
              <a:t>*Please call in advance to ensure someone is available to help you</a:t>
            </a:r>
            <a:endParaRPr lang="en-US" sz="1200" dirty="0">
              <a:solidFill>
                <a:srgbClr val="011E40"/>
              </a:solidFill>
              <a:ea typeface="ＭＳ Ｐゴシック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87210" y="1159566"/>
            <a:ext cx="2569580" cy="3458414"/>
          </a:xfrm>
          <a:prstGeom prst="rect">
            <a:avLst/>
          </a:prstGeom>
          <a:noFill/>
          <a:ln w="19050">
            <a:solidFill>
              <a:srgbClr val="59B7D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200" b="1" u="sng" dirty="0">
                <a:solidFill>
                  <a:srgbClr val="59B7DF"/>
                </a:solidFill>
                <a:latin typeface="Trebuchet MS" charset="0"/>
                <a:ea typeface="ＭＳ Ｐゴシック" charset="0"/>
              </a:rPr>
              <a:t>Pay by Mail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000" dirty="0">
              <a:solidFill>
                <a:srgbClr val="011E40"/>
              </a:solidFill>
              <a:latin typeface="Trebuchet MS" charset="0"/>
              <a:ea typeface="ＭＳ Ｐゴシック" charset="0"/>
            </a:endParaRP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" dirty="0">
                <a:solidFill>
                  <a:srgbClr val="011E40"/>
                </a:solidFill>
                <a:latin typeface="Trebuchet MS" charset="0"/>
                <a:ea typeface="ＭＳ Ｐゴシック" charset="0"/>
              </a:rPr>
              <a:t>Mailing Address for sending a money order, personal check, 529 check or any other check: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500" strike="sngStrike" dirty="0">
              <a:solidFill>
                <a:srgbClr val="011E40"/>
              </a:solidFill>
              <a:latin typeface="Trebuchet MS" charset="0"/>
              <a:ea typeface="ＭＳ Ｐゴシック" charset="0"/>
            </a:endParaRP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500" b="1" u="sng" strike="sngStrike" dirty="0">
              <a:solidFill>
                <a:srgbClr val="011E40"/>
              </a:solidFill>
              <a:latin typeface="Trebuchet MS" charset="0"/>
              <a:ea typeface="ＭＳ Ｐゴシック" charset="0"/>
            </a:endParaRP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300" b="1" u="sng" dirty="0">
                <a:solidFill>
                  <a:srgbClr val="011E40"/>
                </a:solidFill>
                <a:latin typeface="Trebuchet MS" charset="0"/>
                <a:ea typeface="ＭＳ Ｐゴシック" charset="0"/>
              </a:rPr>
              <a:t>Mail to</a:t>
            </a:r>
            <a:r>
              <a:rPr lang="en-US" sz="1300" b="1" dirty="0">
                <a:solidFill>
                  <a:srgbClr val="011E40"/>
                </a:solidFill>
                <a:latin typeface="Trebuchet MS" charset="0"/>
                <a:ea typeface="ＭＳ Ｐゴシック" charset="0"/>
              </a:rPr>
              <a:t>:</a:t>
            </a:r>
            <a:endParaRPr lang="en-US" sz="1300" dirty="0">
              <a:solidFill>
                <a:srgbClr val="011E40"/>
              </a:solidFill>
              <a:latin typeface="Trebuchet MS" charset="0"/>
              <a:ea typeface="ＭＳ Ｐゴシック" charset="0"/>
            </a:endParaRP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500" b="1" dirty="0">
              <a:solidFill>
                <a:srgbClr val="011E40"/>
              </a:solidFill>
              <a:latin typeface="Trebuchet MS" charset="0"/>
              <a:ea typeface="ＭＳ Ｐゴシック" charset="0"/>
            </a:endParaRP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" dirty="0">
                <a:solidFill>
                  <a:srgbClr val="011E40"/>
                </a:solidFill>
                <a:latin typeface="Trebuchet MS" charset="0"/>
                <a:ea typeface="ＭＳ Ｐゴシック" charset="0"/>
              </a:rPr>
              <a:t>Thomas Jefferson University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" dirty="0">
                <a:solidFill>
                  <a:srgbClr val="011E40"/>
                </a:solidFill>
                <a:latin typeface="Trebuchet MS" charset="0"/>
                <a:ea typeface="ＭＳ Ｐゴシック" charset="0"/>
              </a:rPr>
              <a:t>1101 Market Street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" dirty="0">
                <a:solidFill>
                  <a:srgbClr val="011E40"/>
                </a:solidFill>
                <a:latin typeface="Trebuchet MS" charset="0"/>
                <a:ea typeface="ＭＳ Ｐゴシック" charset="0"/>
              </a:rPr>
              <a:t>29th Floor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200" dirty="0">
                <a:solidFill>
                  <a:srgbClr val="011E40"/>
                </a:solidFill>
                <a:latin typeface="Trebuchet MS" charset="0"/>
                <a:ea typeface="ＭＳ Ｐゴシック" charset="0"/>
              </a:rPr>
              <a:t>Philadelphia, PA 19107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050" b="1" dirty="0">
                <a:solidFill>
                  <a:srgbClr val="011E40"/>
                </a:solidFill>
                <a:latin typeface="Trebuchet MS" charset="0"/>
                <a:ea typeface="ＭＳ Ｐゴシック" charset="0"/>
              </a:rPr>
              <a:t> </a:t>
            </a:r>
            <a:endParaRPr lang="en-US" sz="1050" dirty="0">
              <a:solidFill>
                <a:srgbClr val="011E40"/>
              </a:solidFill>
              <a:latin typeface="Trebuchet MS" charset="0"/>
              <a:ea typeface="ＭＳ Ｐゴシック" charset="0"/>
            </a:endParaRP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900" i="1" dirty="0">
              <a:solidFill>
                <a:srgbClr val="011E40"/>
              </a:solidFill>
              <a:latin typeface="Trebuchet MS" charset="0"/>
              <a:ea typeface="ＭＳ Ｐゴシック" charset="0"/>
            </a:endParaRP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950" dirty="0">
              <a:solidFill>
                <a:srgbClr val="011E40"/>
              </a:solidFill>
              <a:latin typeface="Trebuchet MS" charset="0"/>
              <a:ea typeface="ＭＳ Ｐゴシック" charset="0"/>
            </a:endParaRP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950" dirty="0">
              <a:solidFill>
                <a:srgbClr val="011E40"/>
              </a:solidFill>
              <a:latin typeface="Trebuchet MS" charset="0"/>
              <a:ea typeface="ＭＳ Ｐゴシック" charset="0"/>
            </a:endParaRP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950" dirty="0">
              <a:solidFill>
                <a:srgbClr val="011E40"/>
              </a:solidFill>
              <a:latin typeface="Trebuchet MS" charset="0"/>
              <a:ea typeface="ＭＳ Ｐゴシック" charset="0"/>
            </a:endParaRP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950" dirty="0">
              <a:solidFill>
                <a:srgbClr val="011E40"/>
              </a:solidFill>
              <a:latin typeface="Trebuchet MS" charset="0"/>
              <a:ea typeface="ＭＳ Ｐゴシック" charset="0"/>
            </a:endParaRP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900" dirty="0">
                <a:solidFill>
                  <a:srgbClr val="011E40"/>
                </a:solidFill>
                <a:latin typeface="Trebuchet MS" charset="0"/>
                <a:ea typeface="ＭＳ Ｐゴシック" charset="0"/>
              </a:rPr>
              <a:t>Your cancelled check is your receipt.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900" dirty="0">
              <a:solidFill>
                <a:srgbClr val="011E40"/>
              </a:solidFill>
              <a:latin typeface="Trebuchet MS" charset="0"/>
              <a:ea typeface="ＭＳ Ｐゴシック" charset="0"/>
            </a:endParaRP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900" dirty="0">
                <a:solidFill>
                  <a:srgbClr val="011E40"/>
                </a:solidFill>
                <a:latin typeface="Trebuchet MS" charset="0"/>
                <a:ea typeface="ＭＳ Ｐゴシック" charset="0"/>
              </a:rPr>
              <a:t> Student’s Jefferson account will be charged $25 if the check is returned from the bank.  </a:t>
            </a:r>
          </a:p>
          <a:p>
            <a:pPr marL="0" lvl="0" indent="0" algn="ctr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900" b="1" dirty="0">
                <a:solidFill>
                  <a:srgbClr val="011E40"/>
                </a:solidFill>
                <a:latin typeface="Trebuchet MS" charset="0"/>
                <a:ea typeface="ＭＳ Ｐゴシック" charset="0"/>
              </a:rPr>
              <a:t>Return reasons include: </a:t>
            </a:r>
            <a:r>
              <a:rPr lang="en-US" sz="900" dirty="0">
                <a:solidFill>
                  <a:srgbClr val="202124"/>
                </a:solidFill>
              </a:rPr>
              <a:t>insufficient or unavailable funds, stop payment, closed account, questionable or missing signature, etc.</a:t>
            </a:r>
            <a:endParaRPr lang="en-US" sz="900" dirty="0">
              <a:solidFill>
                <a:srgbClr val="011E40"/>
              </a:solidFill>
              <a:ea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Ways To Pay Your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565"/>
            <a:ext cx="2569580" cy="3458825"/>
          </a:xfrm>
          <a:noFill/>
          <a:ln w="19050">
            <a:solidFill>
              <a:srgbClr val="59B7D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8000" b="1" u="sng" dirty="0">
                <a:solidFill>
                  <a:srgbClr val="59B7DF"/>
                </a:solidFill>
                <a:latin typeface="+mj-lt"/>
                <a:ea typeface="ＭＳ Ｐゴシック" charset="0"/>
              </a:rPr>
              <a:t>Pay Online</a:t>
            </a:r>
          </a:p>
          <a:p>
            <a:pPr marL="114300" lvl="0" indent="0" algn="ctr">
              <a:buNone/>
            </a:pPr>
            <a:endParaRPr lang="en-US" sz="800" dirty="0">
              <a:solidFill>
                <a:srgbClr val="011E40"/>
              </a:solidFill>
              <a:ea typeface="ＭＳ Ｐゴシック" charset="0"/>
            </a:endParaRPr>
          </a:p>
          <a:p>
            <a:pPr marL="0" lvl="0" indent="0" algn="ctr">
              <a:buNone/>
            </a:pPr>
            <a:r>
              <a:rPr lang="en-US" sz="4800" dirty="0">
                <a:solidFill>
                  <a:srgbClr val="011E40"/>
                </a:solidFill>
                <a:ea typeface="ＭＳ Ｐゴシック" charset="0"/>
              </a:rPr>
              <a:t>Pay by:</a:t>
            </a:r>
          </a:p>
          <a:p>
            <a:pPr marL="0" lvl="0" indent="0" algn="ctr">
              <a:buNone/>
            </a:pPr>
            <a:r>
              <a:rPr lang="en-US" sz="4800" dirty="0">
                <a:solidFill>
                  <a:srgbClr val="011E40"/>
                </a:solidFill>
                <a:ea typeface="ＭＳ Ｐゴシック" charset="0"/>
              </a:rPr>
              <a:t>Debit Card</a:t>
            </a:r>
          </a:p>
          <a:p>
            <a:pPr marL="0" lvl="0" indent="0" algn="ctr">
              <a:buNone/>
            </a:pPr>
            <a:r>
              <a:rPr lang="en-US" sz="4800" dirty="0">
                <a:solidFill>
                  <a:srgbClr val="011E40"/>
                </a:solidFill>
                <a:ea typeface="ＭＳ Ｐゴシック" charset="0"/>
              </a:rPr>
              <a:t>Credit Card</a:t>
            </a:r>
          </a:p>
          <a:p>
            <a:pPr marL="0" lvl="0" indent="0" algn="ctr">
              <a:buNone/>
            </a:pPr>
            <a:r>
              <a:rPr lang="en-US" sz="4800" dirty="0">
                <a:solidFill>
                  <a:srgbClr val="011E40"/>
                </a:solidFill>
                <a:ea typeface="ＭＳ Ｐゴシック" charset="0"/>
              </a:rPr>
              <a:t>E-Check</a:t>
            </a:r>
          </a:p>
          <a:p>
            <a:pPr marL="0" lvl="0" indent="0" algn="ctr">
              <a:buNone/>
            </a:pPr>
            <a:endParaRPr lang="en-US" sz="2000" dirty="0">
              <a:solidFill>
                <a:srgbClr val="011E40"/>
              </a:solidFill>
              <a:ea typeface="ＭＳ Ｐゴシック" charset="0"/>
            </a:endParaRPr>
          </a:p>
          <a:p>
            <a:pPr marL="0" lvl="0" indent="0" algn="ctr">
              <a:buNone/>
            </a:pPr>
            <a:r>
              <a:rPr lang="en-US" sz="4800" b="1" dirty="0">
                <a:solidFill>
                  <a:srgbClr val="011E40"/>
                </a:solidFill>
                <a:ea typeface="ＭＳ Ｐゴシック" charset="0"/>
              </a:rPr>
              <a:t>At Banner Web</a:t>
            </a:r>
          </a:p>
          <a:p>
            <a:pPr marL="0" lvl="0" indent="0" algn="ctr">
              <a:buNone/>
            </a:pPr>
            <a:r>
              <a:rPr lang="en-US" sz="4800" b="1" dirty="0">
                <a:solidFill>
                  <a:srgbClr val="011E40"/>
                </a:solidFill>
                <a:ea typeface="ＭＳ Ｐゴシック" charset="0"/>
                <a:cs typeface="Calibri" panose="020F0502020204030204" pitchFamily="34" charset="0"/>
                <a:hlinkClick r:id="rId2"/>
              </a:rPr>
              <a:t>https://banner.jefferson.edu</a:t>
            </a:r>
            <a:endParaRPr lang="en-US" sz="4800" b="1" dirty="0">
              <a:solidFill>
                <a:srgbClr val="011E40"/>
              </a:solidFill>
              <a:ea typeface="ＭＳ Ｐゴシック" charset="0"/>
              <a:cs typeface="Calibri" panose="020F0502020204030204" pitchFamily="34" charset="0"/>
            </a:endParaRP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4400" b="1" dirty="0">
              <a:solidFill>
                <a:srgbClr val="011E40"/>
              </a:solidFill>
              <a:ea typeface="ＭＳ Ｐゴシック" charset="0"/>
            </a:endParaRP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b="1" dirty="0">
              <a:solidFill>
                <a:srgbClr val="011E40"/>
              </a:solidFill>
              <a:ea typeface="ＭＳ Ｐゴシック" charset="0"/>
            </a:endParaRP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b="1" dirty="0">
              <a:solidFill>
                <a:srgbClr val="011E40"/>
              </a:solidFill>
              <a:ea typeface="ＭＳ Ｐゴシック" charset="0"/>
            </a:endParaRP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4800" b="1" dirty="0">
              <a:solidFill>
                <a:srgbClr val="011E40"/>
              </a:solidFill>
              <a:ea typeface="ＭＳ Ｐゴシック" charset="0"/>
            </a:endParaRP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400" b="1" u="sng" dirty="0">
                <a:solidFill>
                  <a:srgbClr val="011E40"/>
                </a:solidFill>
                <a:ea typeface="ＭＳ Ｐゴシック" charset="0"/>
              </a:rPr>
              <a:t>International Wires</a:t>
            </a: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800" b="1" dirty="0">
              <a:solidFill>
                <a:srgbClr val="011E40"/>
              </a:solidFill>
              <a:ea typeface="ＭＳ Ｐゴシック" charset="0"/>
            </a:endParaRPr>
          </a:p>
          <a:p>
            <a:pPr marL="0" lvl="0" indent="0" algn="ctr">
              <a:buNone/>
            </a:pPr>
            <a:r>
              <a:rPr lang="en-US" sz="4400" dirty="0">
                <a:solidFill>
                  <a:srgbClr val="011E40"/>
                </a:solidFill>
                <a:ea typeface="ＭＳ Ｐゴシック" charset="0"/>
              </a:rPr>
              <a:t>Wells Fargo Bank</a:t>
            </a:r>
          </a:p>
          <a:p>
            <a:pPr marL="0" lvl="0" indent="0" algn="ctr">
              <a:buNone/>
            </a:pPr>
            <a:r>
              <a:rPr lang="en-US" sz="4400" dirty="0">
                <a:solidFill>
                  <a:srgbClr val="011E40"/>
                </a:solidFill>
                <a:ea typeface="ＭＳ Ｐゴシック" charset="0"/>
              </a:rPr>
              <a:t>Philadelphia, PA</a:t>
            </a:r>
          </a:p>
          <a:p>
            <a:pPr marL="0" lvl="0" indent="0" algn="ctr">
              <a:buNone/>
            </a:pPr>
            <a:r>
              <a:rPr lang="en-US" sz="4400" dirty="0">
                <a:solidFill>
                  <a:srgbClr val="011E40"/>
                </a:solidFill>
                <a:ea typeface="ＭＳ Ｐゴシック" charset="0"/>
              </a:rPr>
              <a:t>ABA # 121000248</a:t>
            </a:r>
          </a:p>
          <a:p>
            <a:pPr marL="0" lvl="0" indent="0" algn="ctr">
              <a:buNone/>
            </a:pPr>
            <a:r>
              <a:rPr lang="en-US" sz="4400" dirty="0">
                <a:solidFill>
                  <a:srgbClr val="011E40"/>
                </a:solidFill>
                <a:ea typeface="ＭＳ Ｐゴシック" charset="0"/>
              </a:rPr>
              <a:t>To Credit TJU Corporate Account</a:t>
            </a:r>
          </a:p>
          <a:p>
            <a:pPr marL="0" lvl="0" indent="0" algn="ctr">
              <a:buNone/>
            </a:pPr>
            <a:r>
              <a:rPr lang="en-US" sz="4400" dirty="0">
                <a:solidFill>
                  <a:srgbClr val="011E40"/>
                </a:solidFill>
                <a:ea typeface="ＭＳ Ｐゴシック" charset="0"/>
              </a:rPr>
              <a:t>Account # 2000049155914</a:t>
            </a:r>
          </a:p>
          <a:p>
            <a:pPr marL="0" lvl="0" indent="0" algn="ctr">
              <a:buNone/>
            </a:pPr>
            <a:r>
              <a:rPr lang="en-US" sz="4400" dirty="0">
                <a:solidFill>
                  <a:srgbClr val="011E40"/>
                </a:solidFill>
                <a:ea typeface="ＭＳ Ｐゴシック" charset="0"/>
              </a:rPr>
              <a:t>Swift Code WFBIUS6S</a:t>
            </a:r>
          </a:p>
          <a:p>
            <a:pPr marL="0" lv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4400" i="1" dirty="0">
              <a:solidFill>
                <a:srgbClr val="011E40"/>
              </a:solidFill>
              <a:ea typeface="ＭＳ Ｐゴシック" charset="0"/>
            </a:endParaRPr>
          </a:p>
          <a:p>
            <a:pPr marL="0" lvl="0" indent="0" algn="ctr">
              <a:buNone/>
            </a:pPr>
            <a:r>
              <a:rPr lang="en-US" sz="4000" dirty="0">
                <a:solidFill>
                  <a:srgbClr val="011E40"/>
                </a:solidFill>
                <a:ea typeface="ＭＳ Ｐゴシック" charset="0"/>
              </a:rPr>
              <a:t>*</a:t>
            </a:r>
            <a:r>
              <a:rPr lang="en-US" sz="4000" b="1" dirty="0">
                <a:solidFill>
                  <a:srgbClr val="011E40"/>
                </a:solidFill>
                <a:ea typeface="ＭＳ Ｐゴシック" charset="0"/>
              </a:rPr>
              <a:t>Please reference your campus key in any note section of your wire payment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773" y="3193245"/>
            <a:ext cx="997569" cy="4502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6784" y="3125998"/>
            <a:ext cx="1360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n-lt"/>
                <a:cs typeface="Calibri" panose="020F0502020204030204" pitchFamily="34" charset="0"/>
              </a:rPr>
              <a:t>*</a:t>
            </a:r>
            <a:r>
              <a:rPr lang="en-US" sz="800" b="1" dirty="0">
                <a:latin typeface="+mn-lt"/>
                <a:cs typeface="Calibri" panose="020F0502020204030204" pitchFamily="34" charset="0"/>
              </a:rPr>
              <a:t>Please reference the students campus key on the memo line of your check/money order</a:t>
            </a:r>
            <a:endParaRPr lang="en-US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230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9" y="349758"/>
            <a:ext cx="8404918" cy="877824"/>
          </a:xfrm>
        </p:spPr>
        <p:txBody>
          <a:bodyPr>
            <a:noAutofit/>
          </a:bodyPr>
          <a:lstStyle/>
          <a:p>
            <a:r>
              <a:rPr lang="en-US" dirty="0"/>
              <a:t>How To Apply For Financial Aid To Help Pay Your Bill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309688"/>
            <a:ext cx="8332237" cy="3383610"/>
          </a:xfrm>
        </p:spPr>
        <p:txBody>
          <a:bodyPr/>
          <a:lstStyle/>
          <a:p>
            <a:pPr marL="118872" lvl="1" indent="0">
              <a:buNone/>
            </a:pPr>
            <a:r>
              <a:rPr lang="en-US" u="sng" dirty="0">
                <a:solidFill>
                  <a:srgbClr val="59B7DF"/>
                </a:solidFill>
              </a:rPr>
              <a:t>Complete the FAFSA electronically</a:t>
            </a:r>
            <a:r>
              <a:rPr lang="en-US" dirty="0">
                <a:solidFill>
                  <a:srgbClr val="59B7DF"/>
                </a:solidFill>
              </a:rPr>
              <a:t>: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On the web: </a:t>
            </a:r>
            <a:r>
              <a:rPr lang="en-US" sz="1800" dirty="0">
                <a:solidFill>
                  <a:srgbClr val="002060"/>
                </a:solidFill>
                <a:hlinkClick r:id="rId3"/>
              </a:rPr>
              <a:t>https://studentaid.gov/h/apply-for-aid/fafsa</a:t>
            </a:r>
            <a:endParaRPr lang="en-US" sz="1800" dirty="0">
              <a:solidFill>
                <a:srgbClr val="002060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1800" dirty="0">
                <a:solidFill>
                  <a:srgbClr val="002060"/>
                </a:solidFill>
              </a:rPr>
              <a:t>Mobile app – </a:t>
            </a:r>
            <a:r>
              <a:rPr lang="en-US" sz="1800" dirty="0"/>
              <a:t>Download the myStudentAid Mobile app in the Apple App Store (iOS) or Google Play (Android). Use the myFAFSA component. </a:t>
            </a:r>
          </a:p>
          <a:p>
            <a:pPr lvl="1">
              <a:spcBef>
                <a:spcPts val="1000"/>
              </a:spcBef>
            </a:pPr>
            <a:r>
              <a:rPr lang="en-US" sz="1800" dirty="0"/>
              <a:t>Use the IRS Data Retrieval Transfer (DRT) process when completing the FAFSA. This will streamline and expedite the processing of your financial aid. </a:t>
            </a:r>
          </a:p>
          <a:p>
            <a:pPr marL="411163" lvl="1" indent="0">
              <a:buNone/>
            </a:pPr>
            <a:endParaRPr lang="en-US" sz="1400" dirty="0"/>
          </a:p>
          <a:p>
            <a:pPr marL="182880" lvl="1" indent="0">
              <a:buNone/>
            </a:pPr>
            <a:r>
              <a:rPr lang="en-US" sz="1800" dirty="0"/>
              <a:t>If you have a question while completing the FAFSA, call the federal processor at 1-800-433-3242. The FAFSA Processor has scheduled hours 7 days a week. </a:t>
            </a:r>
          </a:p>
        </p:txBody>
      </p:sp>
    </p:spTree>
    <p:extLst>
      <p:ext uri="{BB962C8B-B14F-4D97-AF65-F5344CB8AC3E}">
        <p14:creationId xmlns:p14="http://schemas.microsoft.com/office/powerpoint/2010/main" val="70357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258"/>
            <a:ext cx="8388220" cy="3463636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>
                <a:ln w="0"/>
              </a:rPr>
              <a:t>Options for paying the remaining balance after financial aid is applied:</a:t>
            </a:r>
          </a:p>
          <a:p>
            <a:endParaRPr lang="en-US" sz="1000" b="1" u="sng" dirty="0">
              <a:ln w="0"/>
            </a:endParaRPr>
          </a:p>
          <a:p>
            <a:pPr marL="582613" lvl="1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b="1" u="sng" dirty="0">
                <a:ln w="0"/>
                <a:solidFill>
                  <a:srgbClr val="59B7DF"/>
                </a:solidFill>
              </a:rPr>
              <a:t>Payment Plan</a:t>
            </a:r>
            <a:r>
              <a:rPr lang="en-US" sz="1800" b="1" dirty="0">
                <a:ln w="0"/>
                <a:solidFill>
                  <a:srgbClr val="59B7DF"/>
                </a:solidFill>
              </a:rPr>
              <a:t> </a:t>
            </a:r>
            <a:r>
              <a:rPr lang="en-US" sz="1800" dirty="0">
                <a:ln w="0"/>
              </a:rPr>
              <a:t>– </a:t>
            </a:r>
            <a:r>
              <a:rPr lang="en-US" sz="1800" dirty="0"/>
              <a:t>Please contact </a:t>
            </a:r>
            <a:r>
              <a:rPr lang="en-US" sz="1800" dirty="0">
                <a:hlinkClick r:id="rId2"/>
              </a:rPr>
              <a:t>tuition.office@jefferson.edu</a:t>
            </a:r>
            <a:r>
              <a:rPr lang="en-US" sz="1800" dirty="0"/>
              <a:t> for plan information. TJU is in the process of finalizing payment plans.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1400" dirty="0"/>
          </a:p>
          <a:p>
            <a:pPr marL="582613" lvl="1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b="1" u="sng" dirty="0">
                <a:solidFill>
                  <a:srgbClr val="59B7DF"/>
                </a:solidFill>
              </a:rPr>
              <a:t>Federal Parent PLUS Loan</a:t>
            </a:r>
            <a:r>
              <a:rPr lang="en-US" sz="1800" b="1" dirty="0">
                <a:solidFill>
                  <a:srgbClr val="59B7DF"/>
                </a:solidFill>
              </a:rPr>
              <a:t> </a:t>
            </a:r>
            <a:r>
              <a:rPr lang="en-US" sz="1800" dirty="0"/>
              <a:t>– Parents of dependent undergraduate students may apply for this credit-based loan to assist in meeting student’s financial needs. For more information and to apply, </a:t>
            </a:r>
            <a:r>
              <a:rPr lang="en-US" sz="1800" dirty="0">
                <a:hlinkClick r:id="rId3"/>
              </a:rPr>
              <a:t>click HERE</a:t>
            </a:r>
            <a:r>
              <a:rPr lang="en-US" sz="1800" dirty="0"/>
              <a:t>.</a:t>
            </a:r>
          </a:p>
          <a:p>
            <a:pPr marL="582613" lvl="1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400" dirty="0"/>
          </a:p>
          <a:p>
            <a:pPr marL="582613" lvl="1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b="1" u="sng" dirty="0">
                <a:solidFill>
                  <a:srgbClr val="59B7DF"/>
                </a:solidFill>
              </a:rPr>
              <a:t>Federal Graduate PLUS Loan</a:t>
            </a:r>
            <a:r>
              <a:rPr lang="en-US" sz="1800" b="1" dirty="0">
                <a:solidFill>
                  <a:srgbClr val="59B7DF"/>
                </a:solidFill>
              </a:rPr>
              <a:t> </a:t>
            </a:r>
            <a:r>
              <a:rPr lang="en-US" sz="1800" dirty="0"/>
              <a:t>– Graduate students may apply for this credit-based loan to assist in meeting financial needs. For more information and to apply, </a:t>
            </a:r>
            <a:r>
              <a:rPr lang="en-US" sz="1800" dirty="0">
                <a:hlinkClick r:id="rId3"/>
              </a:rPr>
              <a:t>click HERE</a:t>
            </a:r>
            <a:r>
              <a:rPr lang="en-US" sz="1800" dirty="0"/>
              <a:t>.</a:t>
            </a:r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Paying Your Remaining Bill</a:t>
            </a:r>
          </a:p>
        </p:txBody>
      </p:sp>
    </p:spTree>
    <p:extLst>
      <p:ext uri="{BB962C8B-B14F-4D97-AF65-F5344CB8AC3E}">
        <p14:creationId xmlns:p14="http://schemas.microsoft.com/office/powerpoint/2010/main" val="604778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758"/>
            <a:ext cx="8672945" cy="877824"/>
          </a:xfrm>
        </p:spPr>
        <p:txBody>
          <a:bodyPr>
            <a:normAutofit/>
          </a:bodyPr>
          <a:lstStyle/>
          <a:p>
            <a:r>
              <a:rPr lang="en-US" dirty="0"/>
              <a:t>Options For Paying Your Remaining Bill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227582"/>
            <a:ext cx="8238932" cy="3406295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>
                <a:ln w="0"/>
              </a:rPr>
              <a:t>(continued options)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sz="1050" dirty="0"/>
          </a:p>
          <a:p>
            <a:pPr marL="582613" lvl="1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800" b="1" u="sng" dirty="0">
                <a:ln w="0"/>
                <a:solidFill>
                  <a:srgbClr val="59B7DF"/>
                </a:solidFill>
              </a:rPr>
              <a:t>Private Educational Loan</a:t>
            </a:r>
            <a:r>
              <a:rPr lang="en-US" sz="1800" b="1" dirty="0">
                <a:ln w="0"/>
                <a:solidFill>
                  <a:srgbClr val="59B7DF"/>
                </a:solidFill>
              </a:rPr>
              <a:t> </a:t>
            </a:r>
            <a:r>
              <a:rPr lang="en-US" sz="1800" dirty="0">
                <a:ln w="0"/>
              </a:rPr>
              <a:t>– The option for students to borrow a credit–based private educational loan (with a credit worthy co-signer) may be available. It is highly suggested that students utilize federal loans first. For more information and to apply, </a:t>
            </a:r>
            <a:r>
              <a:rPr lang="en-US" sz="1800" dirty="0">
                <a:ln w="0"/>
                <a:hlinkClick r:id="rId2"/>
              </a:rPr>
              <a:t>click HERE</a:t>
            </a:r>
            <a:r>
              <a:rPr lang="en-US" sz="1800" dirty="0">
                <a:ln w="0"/>
              </a:rPr>
              <a:t>.</a:t>
            </a:r>
          </a:p>
          <a:p>
            <a:pPr marL="582613" lvl="1" indent="-285750" eaLnBrk="1" fontAlgn="auto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endParaRPr lang="en-US" sz="1400" dirty="0">
              <a:ln w="0"/>
            </a:endParaRPr>
          </a:p>
          <a:p>
            <a:pPr marL="585216" lvl="1"/>
            <a:r>
              <a:rPr lang="en-US" sz="1800" b="1" u="sng" dirty="0">
                <a:ln w="0"/>
                <a:solidFill>
                  <a:srgbClr val="59B7DF"/>
                </a:solidFill>
              </a:rPr>
              <a:t>Private Scholarship Search</a:t>
            </a:r>
            <a:r>
              <a:rPr lang="en-US" sz="1800" dirty="0">
                <a:ln w="0"/>
                <a:solidFill>
                  <a:srgbClr val="59B7DF"/>
                </a:solidFill>
              </a:rPr>
              <a:t> </a:t>
            </a:r>
            <a:r>
              <a:rPr lang="en-US" sz="1800" dirty="0">
                <a:ln w="0"/>
              </a:rPr>
              <a:t>– Check our Financial Aid websites for information on programs and searches.     </a:t>
            </a:r>
          </a:p>
          <a:p>
            <a:pPr lvl="2"/>
            <a:r>
              <a:rPr lang="en-US" sz="1600" dirty="0">
                <a:ln w="0"/>
                <a:hlinkClick r:id="rId3"/>
              </a:rPr>
              <a:t>Click here for East Falls</a:t>
            </a:r>
            <a:r>
              <a:rPr lang="en-US" sz="1600" dirty="0">
                <a:ln w="0"/>
              </a:rPr>
              <a:t> </a:t>
            </a:r>
            <a:r>
              <a:rPr lang="en-US" sz="1400" dirty="0">
                <a:solidFill>
                  <a:srgbClr val="011E40"/>
                </a:solidFill>
              </a:rPr>
              <a:t>(Including students at the JCN Dixon/Horsham site)</a:t>
            </a:r>
          </a:p>
          <a:p>
            <a:pPr lvl="2"/>
            <a:r>
              <a:rPr lang="en-US" sz="1600" dirty="0">
                <a:ln w="0"/>
                <a:hlinkClick r:id="rId4"/>
              </a:rPr>
              <a:t>Click here for Center City</a:t>
            </a:r>
            <a:r>
              <a:rPr lang="en-US" sz="1600" dirty="0">
                <a:ln w="0"/>
              </a:rPr>
              <a:t> </a:t>
            </a:r>
            <a:r>
              <a:rPr lang="en-US" sz="1400" dirty="0">
                <a:ln w="0"/>
              </a:rPr>
              <a:t>(</a:t>
            </a:r>
            <a:r>
              <a:rPr lang="en-US" sz="1400" dirty="0">
                <a:solidFill>
                  <a:srgbClr val="011E40"/>
                </a:solidFill>
              </a:rPr>
              <a:t>Including students at the Voorhees/NJ, Bucks/PA, </a:t>
            </a:r>
          </a:p>
          <a:p>
            <a:pPr marL="1050925" lvl="3" indent="0">
              <a:buNone/>
            </a:pPr>
            <a:r>
              <a:rPr lang="en-US" sz="1200" dirty="0">
                <a:solidFill>
                  <a:srgbClr val="011E40"/>
                </a:solidFill>
              </a:rPr>
              <a:t>		                </a:t>
            </a:r>
            <a:r>
              <a:rPr lang="en-US" sz="1400" dirty="0">
                <a:solidFill>
                  <a:srgbClr val="011E40"/>
                </a:solidFill>
              </a:rPr>
              <a:t>JIB-Spring House/PA sites)</a:t>
            </a:r>
            <a:endParaRPr lang="en-US" sz="14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4144448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758"/>
            <a:ext cx="8672945" cy="877824"/>
          </a:xfrm>
        </p:spPr>
        <p:txBody>
          <a:bodyPr>
            <a:normAutofit/>
          </a:bodyPr>
          <a:lstStyle/>
          <a:p>
            <a:r>
              <a:rPr lang="en-US" dirty="0"/>
              <a:t>Options For Paying Your Remaining Bill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227582"/>
            <a:ext cx="8238932" cy="3159837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>
                <a:ln w="0"/>
              </a:rPr>
              <a:t>(continued options)</a:t>
            </a:r>
            <a:endParaRPr lang="en-US" sz="1000" b="1" u="sng" dirty="0">
              <a:ln w="0"/>
            </a:endParaRPr>
          </a:p>
          <a:p>
            <a:pPr marL="585216" lvl="1">
              <a:spcBef>
                <a:spcPts val="1200"/>
              </a:spcBef>
            </a:pPr>
            <a:r>
              <a:rPr lang="en-US" sz="1800" b="1" u="sng" dirty="0">
                <a:solidFill>
                  <a:srgbClr val="59B7DF"/>
                </a:solidFill>
              </a:rPr>
              <a:t>Home Equity Loan</a:t>
            </a:r>
            <a:r>
              <a:rPr lang="en-US" sz="1800" b="1" dirty="0">
                <a:solidFill>
                  <a:srgbClr val="59B7DF"/>
                </a:solidFill>
              </a:rPr>
              <a:t> </a:t>
            </a:r>
            <a:r>
              <a:rPr lang="en-US" sz="1800" dirty="0">
                <a:solidFill>
                  <a:srgbClr val="59B7DF"/>
                </a:solidFill>
              </a:rPr>
              <a:t>– </a:t>
            </a:r>
            <a:r>
              <a:rPr lang="en-US" sz="1800" dirty="0"/>
              <a:t>A home equity loan is a fixed-rate loan secured by your home. If you qualify for a home equity loan right now, you may find that interest rates are relatively low. Exact interest rates will vary by lender and your credit score. </a:t>
            </a:r>
          </a:p>
          <a:p>
            <a:pPr marL="585216" lvl="1">
              <a:spcBef>
                <a:spcPts val="0"/>
              </a:spcBef>
            </a:pPr>
            <a:endParaRPr lang="en-US" sz="1400" dirty="0"/>
          </a:p>
          <a:p>
            <a:pPr marL="585216" lvl="1">
              <a:spcBef>
                <a:spcPts val="0"/>
              </a:spcBef>
            </a:pPr>
            <a:r>
              <a:rPr lang="en-US" sz="1800" b="1" u="sng" dirty="0">
                <a:solidFill>
                  <a:srgbClr val="59B7DF"/>
                </a:solidFill>
              </a:rPr>
              <a:t>Borrow From Family</a:t>
            </a:r>
            <a:r>
              <a:rPr lang="en-US" sz="1800" b="1" dirty="0">
                <a:solidFill>
                  <a:srgbClr val="59B7DF"/>
                </a:solidFill>
              </a:rPr>
              <a:t> </a:t>
            </a:r>
            <a:r>
              <a:rPr lang="en-US" sz="1800" dirty="0"/>
              <a:t>– Create an agreement with a family member to invest in your future with a school loan with agreed upon repayment parameters.</a:t>
            </a:r>
          </a:p>
        </p:txBody>
      </p:sp>
    </p:spTree>
    <p:extLst>
      <p:ext uri="{BB962C8B-B14F-4D97-AF65-F5344CB8AC3E}">
        <p14:creationId xmlns:p14="http://schemas.microsoft.com/office/powerpoint/2010/main" val="2134435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04" y="306628"/>
            <a:ext cx="8816196" cy="877824"/>
          </a:xfrm>
        </p:spPr>
        <p:txBody>
          <a:bodyPr>
            <a:normAutofit/>
          </a:bodyPr>
          <a:lstStyle/>
          <a:p>
            <a:r>
              <a:rPr lang="en-US" sz="2600" dirty="0"/>
              <a:t>What Happens If You Don’t Pay An Outstanding Balance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8519655"/>
              </p:ext>
            </p:extLst>
          </p:nvPr>
        </p:nvGraphicFramePr>
        <p:xfrm>
          <a:off x="327803" y="1755750"/>
          <a:ext cx="8470963" cy="2968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572">
                  <a:extLst>
                    <a:ext uri="{9D8B030D-6E8A-4147-A177-3AD203B41FA5}">
                      <a16:colId xmlns:a16="http://schemas.microsoft.com/office/drawing/2014/main" val="875752098"/>
                    </a:ext>
                  </a:extLst>
                </a:gridCol>
                <a:gridCol w="1114355">
                  <a:extLst>
                    <a:ext uri="{9D8B030D-6E8A-4147-A177-3AD203B41FA5}">
                      <a16:colId xmlns:a16="http://schemas.microsoft.com/office/drawing/2014/main" val="2746444824"/>
                    </a:ext>
                  </a:extLst>
                </a:gridCol>
                <a:gridCol w="1076257">
                  <a:extLst>
                    <a:ext uri="{9D8B030D-6E8A-4147-A177-3AD203B41FA5}">
                      <a16:colId xmlns:a16="http://schemas.microsoft.com/office/drawing/2014/main" val="607900251"/>
                    </a:ext>
                  </a:extLst>
                </a:gridCol>
                <a:gridCol w="5176779">
                  <a:extLst>
                    <a:ext uri="{9D8B030D-6E8A-4147-A177-3AD203B41FA5}">
                      <a16:colId xmlns:a16="http://schemas.microsoft.com/office/drawing/2014/main" val="1082938906"/>
                    </a:ext>
                  </a:extLst>
                </a:gridCol>
              </a:tblGrid>
              <a:tr h="4837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</a:rPr>
                        <a:t>Fall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</a:rPr>
                        <a:t>2021</a:t>
                      </a:r>
                      <a:endParaRPr lang="en-US" sz="1500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</a:rPr>
                        <a:t>Spring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u="sng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</a:rPr>
                        <a:t>Summer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bg1"/>
                          </a:solidFill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7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Delinquency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B7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48287"/>
                  </a:ext>
                </a:extLst>
              </a:tr>
              <a:tr h="398407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buNone/>
                      </a:pPr>
                      <a:r>
                        <a:rPr lang="en-US" sz="1200" b="1" dirty="0">
                          <a:solidFill>
                            <a:srgbClr val="59B7DF"/>
                          </a:solidFill>
                          <a:latin typeface="+mn-lt"/>
                        </a:rPr>
                        <a:t>October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1200" b="1" dirty="0">
                          <a:solidFill>
                            <a:srgbClr val="59B7DF"/>
                          </a:solidFill>
                          <a:latin typeface="+mn-lt"/>
                        </a:rPr>
                        <a:t>February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9B7DF"/>
                          </a:solidFill>
                        </a:rPr>
                        <a:t>June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Monthly late fee of </a:t>
                      </a:r>
                      <a:r>
                        <a:rPr lang="en-US" sz="1200" b="1" dirty="0"/>
                        <a:t>$100 </a:t>
                      </a:r>
                      <a:r>
                        <a:rPr lang="en-US" sz="1200" b="0" dirty="0"/>
                        <a:t>will be applied to your student account until the outstanding balance has been reduced to less than </a:t>
                      </a:r>
                      <a:r>
                        <a:rPr lang="en-US" sz="1200" b="1" dirty="0"/>
                        <a:t>$500</a:t>
                      </a:r>
                      <a:r>
                        <a:rPr lang="en-US" sz="1200" b="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768622"/>
                  </a:ext>
                </a:extLst>
              </a:tr>
              <a:tr h="554924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200"/>
                        </a:spcBef>
                        <a:buNone/>
                      </a:pPr>
                      <a:r>
                        <a:rPr lang="en-US" sz="1200" b="1" dirty="0">
                          <a:solidFill>
                            <a:srgbClr val="59B7DF"/>
                          </a:solidFill>
                          <a:latin typeface="+mn-lt"/>
                        </a:rPr>
                        <a:t>October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1200" b="1" dirty="0">
                          <a:solidFill>
                            <a:srgbClr val="59B7DF"/>
                          </a:solidFill>
                          <a:latin typeface="+mn-lt"/>
                        </a:rPr>
                        <a:t>February 15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59B7DF"/>
                          </a:solidFill>
                        </a:rPr>
                        <a:t>June 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11E40"/>
                          </a:solidFill>
                        </a:rPr>
                        <a:t>Loss of access to the Canvas Learning Management system. This may mean inability to complete assignments and take exams, which may affect your grades and progression.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378179"/>
                  </a:ext>
                </a:extLst>
              </a:tr>
              <a:tr h="651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59B7DF"/>
                          </a:solidFill>
                          <a:latin typeface="+mn-lt"/>
                        </a:rPr>
                        <a:t>November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en-US" sz="1200" b="1" dirty="0">
                          <a:solidFill>
                            <a:srgbClr val="59B7DF"/>
                          </a:solidFill>
                          <a:latin typeface="+mn-lt"/>
                        </a:rPr>
                        <a:t>March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59B7D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Loss of access to register for the upcoming term, loss of access to specified campus facilities, inability to obtain a transcript, diploma and participate in the Commencement ceremony.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32253"/>
                  </a:ext>
                </a:extLst>
              </a:tr>
              <a:tr h="6251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59B7D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en-US" sz="1200" b="1" dirty="0">
                        <a:solidFill>
                          <a:srgbClr val="59B7DF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59B7DF"/>
                          </a:solidFill>
                        </a:rPr>
                        <a:t>July</a:t>
                      </a:r>
                      <a:r>
                        <a:rPr lang="en-US" sz="1200" b="1" baseline="0" dirty="0">
                          <a:solidFill>
                            <a:srgbClr val="59B7DF"/>
                          </a:solidFill>
                        </a:rPr>
                        <a:t> 1</a:t>
                      </a:r>
                      <a:endParaRPr lang="en-US" sz="1200" b="1" dirty="0">
                        <a:solidFill>
                          <a:srgbClr val="59B7DF"/>
                        </a:solidFill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59B7D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Cancellation of registration for the upcoming term, loss of access to specified campus facilities, and inability to obtain a transcript or diploma.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32112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57198" y="1040812"/>
            <a:ext cx="8169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your outstanding balance is not satisfied by the dates below, it will result in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1373034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Account And Financial Aid Contacts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09414" y="1233678"/>
            <a:ext cx="4217801" cy="3366314"/>
          </a:xfrm>
          <a:prstGeom prst="rect">
            <a:avLst/>
          </a:prstGeom>
          <a:ln w="28575">
            <a:solidFill>
              <a:srgbClr val="59B7DF"/>
            </a:solidFill>
          </a:ln>
        </p:spPr>
        <p:txBody>
          <a:bodyPr>
            <a:normAutofit/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7DD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7D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7DD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7D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7D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20000"/>
              </a:lnSpc>
              <a:spcBef>
                <a:spcPts val="600"/>
              </a:spcBef>
              <a:buFont typeface="Arial" charset="0"/>
              <a:buNone/>
            </a:pPr>
            <a:r>
              <a:rPr lang="en-US" u="sng" dirty="0">
                <a:solidFill>
                  <a:srgbClr val="59B7DF"/>
                </a:solidFill>
              </a:rPr>
              <a:t>CENTER CITY Students</a:t>
            </a:r>
          </a:p>
          <a:p>
            <a:pPr marL="0" indent="0" algn="ctr" defTabSz="914400">
              <a:lnSpc>
                <a:spcPct val="120000"/>
              </a:lnSpc>
              <a:spcBef>
                <a:spcPts val="300"/>
              </a:spcBef>
              <a:buFont typeface="Arial" charset="0"/>
              <a:buNone/>
            </a:pPr>
            <a:r>
              <a:rPr lang="en-US" sz="1200" dirty="0"/>
              <a:t>(Including students at the JCN Dixon/Horsham site)</a:t>
            </a:r>
          </a:p>
          <a:p>
            <a:pPr marL="114300" indent="0" defTabSz="914400">
              <a:buNone/>
            </a:pPr>
            <a:endParaRPr lang="en-US" sz="400" dirty="0"/>
          </a:p>
          <a:p>
            <a:pPr marL="114300" indent="0" defTabSz="914400">
              <a:buNone/>
            </a:pPr>
            <a:r>
              <a:rPr lang="en-US" dirty="0"/>
              <a:t>Student Accounts Office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sz="1400" dirty="0"/>
              <a:t>Email: </a:t>
            </a:r>
            <a:r>
              <a:rPr lang="en-US" sz="1400" dirty="0">
                <a:hlinkClick r:id="rId2"/>
              </a:rPr>
              <a:t>tuition.office@jefferson.edu</a:t>
            </a:r>
            <a:r>
              <a:rPr lang="en-US" sz="1400" dirty="0"/>
              <a:t> 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sz="1400" dirty="0"/>
              <a:t>Phone: 215-503-7669</a:t>
            </a:r>
          </a:p>
          <a:p>
            <a:pPr marL="114300" indent="0" defTabSz="914400">
              <a:buFont typeface="Arial" charset="0"/>
              <a:buNone/>
            </a:pPr>
            <a:endParaRPr lang="en-US" sz="1000" dirty="0"/>
          </a:p>
          <a:p>
            <a:pPr marL="114300" indent="0" defTabSz="914400">
              <a:buFont typeface="Arial" charset="0"/>
              <a:buNone/>
            </a:pPr>
            <a:endParaRPr lang="en-US" sz="1000" dirty="0"/>
          </a:p>
          <a:p>
            <a:pPr marL="114300" indent="0" defTabSz="914400">
              <a:buNone/>
            </a:pPr>
            <a:r>
              <a:rPr lang="en-US" dirty="0"/>
              <a:t>Financial Aid Office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sz="1400" dirty="0"/>
              <a:t>Website: </a:t>
            </a:r>
            <a:r>
              <a:rPr lang="en-US" sz="1400" dirty="0">
                <a:hlinkClick r:id="rId3"/>
              </a:rPr>
              <a:t>http://jefferson.edu/financialaid</a:t>
            </a:r>
            <a:r>
              <a:rPr lang="en-US" sz="1400" dirty="0"/>
              <a:t> 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sz="1400" dirty="0"/>
              <a:t>Email: </a:t>
            </a:r>
            <a:r>
              <a:rPr lang="en-US" sz="1400" dirty="0">
                <a:hlinkClick r:id="rId4"/>
              </a:rPr>
              <a:t>financial.aid@jefferson.edu</a:t>
            </a:r>
            <a:endParaRPr lang="en-US" sz="1400" dirty="0"/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sz="1400" dirty="0"/>
              <a:t>Phone: 215-955-2867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53945" y="1233677"/>
            <a:ext cx="4112172" cy="3366315"/>
          </a:xfrm>
          <a:prstGeom prst="rect">
            <a:avLst/>
          </a:prstGeom>
          <a:noFill/>
          <a:ln w="28575">
            <a:solidFill>
              <a:srgbClr val="59B7DF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7DD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7D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7DD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7DD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8B7DD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20000"/>
              </a:lnSpc>
              <a:buFont typeface="Arial" charset="0"/>
              <a:buNone/>
            </a:pPr>
            <a:r>
              <a:rPr lang="en-US" sz="2400" u="sng" dirty="0">
                <a:solidFill>
                  <a:srgbClr val="59B7DF"/>
                </a:solidFill>
              </a:rPr>
              <a:t>EAST FALLS Students</a:t>
            </a:r>
          </a:p>
          <a:p>
            <a:pPr marL="0" lvl="0" indent="0" algn="ctr" defTabSz="914400" eaLnBrk="1" hangingPunct="1">
              <a:lnSpc>
                <a:spcPct val="120000"/>
              </a:lnSpc>
              <a:spcBef>
                <a:spcPts val="300"/>
              </a:spcBef>
              <a:buClrTx/>
              <a:buNone/>
            </a:pPr>
            <a:r>
              <a:rPr lang="en-US" sz="1200" dirty="0">
                <a:solidFill>
                  <a:srgbClr val="011E40"/>
                </a:solidFill>
                <a:latin typeface="Trebuchet MS" charset="0"/>
              </a:rPr>
              <a:t>(Including students at the Voorhees/NJ, Bucks/PA, </a:t>
            </a:r>
          </a:p>
          <a:p>
            <a:pPr marL="0" lvl="0" indent="0" algn="ctr" defTabSz="914400" eaLnBrk="1" hangingPunct="1">
              <a:lnSpc>
                <a:spcPct val="120000"/>
              </a:lnSpc>
              <a:spcBef>
                <a:spcPts val="300"/>
              </a:spcBef>
              <a:buClrTx/>
              <a:buNone/>
            </a:pPr>
            <a:r>
              <a:rPr lang="en-US" sz="1200" dirty="0">
                <a:solidFill>
                  <a:srgbClr val="011E40"/>
                </a:solidFill>
                <a:latin typeface="Trebuchet MS" charset="0"/>
              </a:rPr>
              <a:t>JIB-Spring House/PA sites)</a:t>
            </a:r>
          </a:p>
          <a:p>
            <a:pPr marL="114300" indent="0" defTabSz="914400">
              <a:buNone/>
            </a:pPr>
            <a:endParaRPr lang="en-US" sz="1000" dirty="0"/>
          </a:p>
          <a:p>
            <a:pPr marL="114300" indent="0" defTabSz="914400">
              <a:buNone/>
            </a:pPr>
            <a:r>
              <a:rPr lang="en-US" sz="2400" dirty="0"/>
              <a:t>Student Accounts Office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sz="1500" dirty="0"/>
              <a:t>Email: </a:t>
            </a:r>
            <a:r>
              <a:rPr lang="en-US" sz="1500" dirty="0">
                <a:hlinkClick r:id="rId2"/>
              </a:rPr>
              <a:t>tuition.office@jefferson.edu</a:t>
            </a:r>
            <a:r>
              <a:rPr lang="en-US" sz="1500" dirty="0"/>
              <a:t> </a:t>
            </a:r>
          </a:p>
          <a:p>
            <a:pPr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/>
              <a:t>Phone: 215-951-2708</a:t>
            </a:r>
          </a:p>
          <a:p>
            <a:pPr marL="114300" indent="0" defTabSz="914400">
              <a:buFont typeface="Arial" charset="0"/>
              <a:buNone/>
            </a:pPr>
            <a:endParaRPr lang="en-US" sz="1200" dirty="0"/>
          </a:p>
          <a:p>
            <a:pPr marL="114300" indent="0" defTabSz="914400">
              <a:buFont typeface="Arial" charset="0"/>
              <a:buNone/>
            </a:pPr>
            <a:endParaRPr lang="en-US" sz="1200" dirty="0"/>
          </a:p>
          <a:p>
            <a:pPr marL="114300" indent="0" defTabSz="914400">
              <a:buFont typeface="Arial" charset="0"/>
              <a:buNone/>
            </a:pPr>
            <a:r>
              <a:rPr lang="en-US" sz="2400" dirty="0"/>
              <a:t>Financial Aid Office</a:t>
            </a:r>
          </a:p>
          <a:p>
            <a:pPr defTabSz="914400"/>
            <a:r>
              <a:rPr lang="en-US" sz="1500" dirty="0"/>
              <a:t>Website: </a:t>
            </a:r>
            <a:r>
              <a:rPr lang="en-US" sz="1500" u="sng" dirty="0">
                <a:hlinkClick r:id="rId5"/>
              </a:rPr>
              <a:t>http://eastfalls.jefferson.edu/financialaid/</a:t>
            </a:r>
            <a:r>
              <a:rPr lang="en-US" sz="1500" u="sng" dirty="0"/>
              <a:t> </a:t>
            </a:r>
            <a:endParaRPr lang="en-US" sz="1500" dirty="0"/>
          </a:p>
          <a:p>
            <a:pPr defTabSz="914400"/>
            <a:r>
              <a:rPr lang="en-US" sz="1500" dirty="0"/>
              <a:t>Email: </a:t>
            </a:r>
            <a:r>
              <a:rPr lang="en-US" sz="1500" dirty="0">
                <a:hlinkClick r:id="rId6"/>
              </a:rPr>
              <a:t>financialaid@jefferson.edu</a:t>
            </a:r>
            <a:endParaRPr lang="en-US" sz="1500" dirty="0"/>
          </a:p>
          <a:p>
            <a:pPr defTabSz="914400"/>
            <a:r>
              <a:rPr lang="en-US" sz="1500" dirty="0"/>
              <a:t>Phone: 215-951-2940</a:t>
            </a:r>
          </a:p>
          <a:p>
            <a:pPr marL="114300" indent="0" defTabSz="914400">
              <a:buFont typeface="Arial" charset="0"/>
              <a:buNone/>
            </a:pPr>
            <a:endParaRPr lang="en-US" dirty="0"/>
          </a:p>
          <a:p>
            <a:pPr marL="114300" indent="0" defTabSz="914400">
              <a:buFont typeface="Arial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78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90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8" y="1227582"/>
            <a:ext cx="8241919" cy="3670989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000" dirty="0"/>
              <a:t>Log onto </a:t>
            </a:r>
            <a:r>
              <a:rPr lang="en-US" sz="2000" u="sng" dirty="0">
                <a:hlinkClick r:id="rId2"/>
              </a:rPr>
              <a:t>Banner </a:t>
            </a:r>
            <a:r>
              <a:rPr lang="en-US" sz="2000" dirty="0">
                <a:hlinkClick r:id="rId2"/>
              </a:rPr>
              <a:t>Web</a:t>
            </a:r>
            <a:r>
              <a:rPr lang="en-US" sz="2000" dirty="0"/>
              <a:t> – </a:t>
            </a:r>
            <a:r>
              <a:rPr lang="en-US" sz="2000" u="sng" dirty="0">
                <a:hlinkClick r:id="rId3"/>
              </a:rPr>
              <a:t>https://banner.jefferson.edu</a:t>
            </a:r>
            <a:r>
              <a:rPr lang="en-US" sz="2000" dirty="0"/>
              <a:t>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your current Banner campus key and password.</a:t>
            </a:r>
            <a:endParaRPr lang="en-US" sz="1200" dirty="0"/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Click “Student” tab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Click “Student Account” link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/>
              <a:t>Click “Make Payment/View Invoice” link</a:t>
            </a:r>
          </a:p>
          <a:p>
            <a:pPr marL="114300" indent="0">
              <a:buNone/>
            </a:pPr>
            <a:endParaRPr lang="en-US" sz="1200" dirty="0"/>
          </a:p>
          <a:p>
            <a:r>
              <a:rPr lang="en-US" sz="2000" dirty="0"/>
              <a:t>You will be directed to TouchNet, our secure payment gateway provider, to view your balance, see your bill or make a payment.</a:t>
            </a:r>
          </a:p>
          <a:p>
            <a:endParaRPr lang="en-US" sz="1200" dirty="0"/>
          </a:p>
          <a:p>
            <a:r>
              <a:rPr lang="en-US" sz="2000" dirty="0"/>
              <a:t>Refer to the following slides for how this looks in Banner and TouchNet. 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Your Bill Online</a:t>
            </a:r>
          </a:p>
        </p:txBody>
      </p:sp>
    </p:spTree>
    <p:extLst>
      <p:ext uri="{BB962C8B-B14F-4D97-AF65-F5344CB8AC3E}">
        <p14:creationId xmlns:p14="http://schemas.microsoft.com/office/powerpoint/2010/main" val="2423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Your Bill Online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60" b="17074"/>
          <a:stretch/>
        </p:blipFill>
        <p:spPr>
          <a:xfrm>
            <a:off x="457201" y="1227535"/>
            <a:ext cx="5730468" cy="34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Your Bill Online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"/>
          <a:stretch/>
        </p:blipFill>
        <p:spPr>
          <a:xfrm>
            <a:off x="457200" y="1227535"/>
            <a:ext cx="5737344" cy="348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6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Your Bill Online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8"/>
          <a:stretch/>
        </p:blipFill>
        <p:spPr>
          <a:xfrm>
            <a:off x="457200" y="1227535"/>
            <a:ext cx="6665843" cy="35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Your Bill Online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27534"/>
            <a:ext cx="8349135" cy="209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9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Your Bill Online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5192202" y="4063117"/>
            <a:ext cx="95415" cy="75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7535"/>
            <a:ext cx="7987862" cy="3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Your Bill Online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7535"/>
            <a:ext cx="7822884" cy="336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02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ght content">
  <a:themeElements>
    <a:clrScheme name="Custom 1">
      <a:dk1>
        <a:srgbClr val="011E40"/>
      </a:dk1>
      <a:lt1>
        <a:sysClr val="window" lastClr="FFFFFF"/>
      </a:lt1>
      <a:dk2>
        <a:srgbClr val="2F5897"/>
      </a:dk2>
      <a:lt2>
        <a:srgbClr val="E4E9EF"/>
      </a:lt2>
      <a:accent1>
        <a:srgbClr val="307FE2"/>
      </a:accent1>
      <a:accent2>
        <a:srgbClr val="F8E08E"/>
      </a:accent2>
      <a:accent3>
        <a:srgbClr val="80225F"/>
      </a:accent3>
      <a:accent4>
        <a:srgbClr val="011E40"/>
      </a:accent4>
      <a:accent5>
        <a:srgbClr val="C4B000"/>
      </a:accent5>
      <a:accent6>
        <a:srgbClr val="89813D"/>
      </a:accent6>
      <a:hlink>
        <a:srgbClr val="2DCCD3"/>
      </a:hlink>
      <a:folHlink>
        <a:srgbClr val="C4BCB7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7D5B74DD1E7E43921B83FF3B8C87D8" ma:contentTypeVersion="13" ma:contentTypeDescription="Create a new document." ma:contentTypeScope="" ma:versionID="9d13379ee65c087f27d26f4a53d8610d">
  <xsd:schema xmlns:xsd="http://www.w3.org/2001/XMLSchema" xmlns:xs="http://www.w3.org/2001/XMLSchema" xmlns:p="http://schemas.microsoft.com/office/2006/metadata/properties" xmlns:ns3="919a752b-f253-402e-af21-be6ed4a5bb82" xmlns:ns4="8c910b08-931b-4809-9301-d19b7bd40b4b" targetNamespace="http://schemas.microsoft.com/office/2006/metadata/properties" ma:root="true" ma:fieldsID="7e8f51fe17eb12be2562f674f4eaf5bf" ns3:_="" ns4:_="">
    <xsd:import namespace="919a752b-f253-402e-af21-be6ed4a5bb82"/>
    <xsd:import namespace="8c910b08-931b-4809-9301-d19b7bd40b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a752b-f253-402e-af21-be6ed4a5bb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910b08-931b-4809-9301-d19b7bd40b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DEA56F-EBF5-4291-AE09-BDEEE9F738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794598-5B9B-485E-AB2C-1A842B932A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9a752b-f253-402e-af21-be6ed4a5bb82"/>
    <ds:schemaRef ds:uri="8c910b08-931b-4809-9301-d19b7bd40b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00FC13-AB6B-4A4F-B197-B0B867B52EC5}">
  <ds:schemaRefs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19a752b-f253-402e-af21-be6ed4a5bb82"/>
    <ds:schemaRef ds:uri="http://schemas.openxmlformats.org/package/2006/metadata/core-properties"/>
    <ds:schemaRef ds:uri="8c910b08-931b-4809-9301-d19b7bd40b4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4850</TotalTime>
  <Words>1569</Words>
  <Application>Microsoft Office PowerPoint</Application>
  <PresentationFormat>On-screen Show (16:9)</PresentationFormat>
  <Paragraphs>220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Light content</vt:lpstr>
      <vt:lpstr>PAYING YOUR BILL AT THOMAS JEFFERSON UNIVERSITY</vt:lpstr>
      <vt:lpstr>Ways To Pay Your Bill</vt:lpstr>
      <vt:lpstr>How To Pay Your Bill Online</vt:lpstr>
      <vt:lpstr>How To Pay Your Bill Online</vt:lpstr>
      <vt:lpstr>How To Pay Your Bill Online</vt:lpstr>
      <vt:lpstr>How To Pay Your Bill Online</vt:lpstr>
      <vt:lpstr>How To Pay Your Bill Online</vt:lpstr>
      <vt:lpstr>How To Pay Your Bill Online</vt:lpstr>
      <vt:lpstr>How To Pay Your Bill Online</vt:lpstr>
      <vt:lpstr>How To Pay Your Bill Online</vt:lpstr>
      <vt:lpstr>How To Pay Your Bill Online – Credit Card</vt:lpstr>
      <vt:lpstr>How To Pay Your Bill Online – Credit Card</vt:lpstr>
      <vt:lpstr>How To Pay Your Bill Online – Electronic Check</vt:lpstr>
      <vt:lpstr>How To Pay Your Bill Online – Electronic Check</vt:lpstr>
      <vt:lpstr>Third Party Payments</vt:lpstr>
      <vt:lpstr>Applying Loans And Scholarships To Your Bill</vt:lpstr>
      <vt:lpstr>Applying Loans And Scholarships To Your Bill</vt:lpstr>
      <vt:lpstr>When Financial Aid Is Not Disbursed In Fall And Spring</vt:lpstr>
      <vt:lpstr>How Do I Apply For Financial Aid To Help Pay My Bill?</vt:lpstr>
      <vt:lpstr>How To Apply For Financial Aid To Help Pay Your Bill</vt:lpstr>
      <vt:lpstr>Options For Paying Your Remaining Bill</vt:lpstr>
      <vt:lpstr>Options For Paying Your Remaining Bill</vt:lpstr>
      <vt:lpstr>Options For Paying Your Remaining Bill</vt:lpstr>
      <vt:lpstr>What Happens If You Don’t Pay An Outstanding Balance</vt:lpstr>
      <vt:lpstr>Student Account And Financial Aid Contacts</vt:lpstr>
      <vt:lpstr>PowerPoint Presentation</vt:lpstr>
    </vt:vector>
  </TitlesOfParts>
  <Manager/>
  <Company>Jefferson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Creative Services</dc:creator>
  <cp:keywords/>
  <dc:description/>
  <cp:lastModifiedBy>Susan McFadden</cp:lastModifiedBy>
  <cp:revision>304</cp:revision>
  <cp:lastPrinted>2014-04-07T13:42:21Z</cp:lastPrinted>
  <dcterms:created xsi:type="dcterms:W3CDTF">2014-04-05T18:35:34Z</dcterms:created>
  <dcterms:modified xsi:type="dcterms:W3CDTF">2021-08-25T22:07:58Z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0x0101008D7D5B74DD1E7E43921B83FF3B8C87D8</vt:lpwstr>
  </property>
</Properties>
</file>