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24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C:\Users\mxa046\Documents\Jefferson-4x3[1]\ppt\media\image3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86488"/>
            <a:ext cx="1981200" cy="53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91D70-BC94-4125-96F4-E4276D7FB487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99A0E-9860-4ACE-80BA-6D12FBDD0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169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91D70-BC94-4125-96F4-E4276D7FB487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99A0E-9860-4ACE-80BA-6D12FBDD0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732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91D70-BC94-4125-96F4-E4276D7FB487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99A0E-9860-4ACE-80BA-6D12FBDD0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205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91D70-BC94-4125-96F4-E4276D7FB487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99A0E-9860-4ACE-80BA-6D12FBDD0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443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91D70-BC94-4125-96F4-E4276D7FB487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99A0E-9860-4ACE-80BA-6D12FBDD0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023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91D70-BC94-4125-96F4-E4276D7FB487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99A0E-9860-4ACE-80BA-6D12FBDD0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749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91D70-BC94-4125-96F4-E4276D7FB487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99A0E-9860-4ACE-80BA-6D12FBDD0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91D70-BC94-4125-96F4-E4276D7FB487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99A0E-9860-4ACE-80BA-6D12FBDD0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694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91D70-BC94-4125-96F4-E4276D7FB487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99A0E-9860-4ACE-80BA-6D12FBDD0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706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91D70-BC94-4125-96F4-E4276D7FB487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99A0E-9860-4ACE-80BA-6D12FBDD0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320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91D70-BC94-4125-96F4-E4276D7FB487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99A0E-9860-4ACE-80BA-6D12FBDD0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133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C:\Users\mxa046\Documents\Jefferson-4x3[1]\ppt\media\image3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86488"/>
            <a:ext cx="1981200" cy="53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91D70-BC94-4125-96F4-E4276D7FB487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99A0E-9860-4ACE-80BA-6D12FBDD0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920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cid:image002.jpg@01D10045.45678290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17375E"/>
                </a:solidFill>
              </a:rPr>
              <a:t>Concur Travel and Expense Management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Mobile Application - iPhone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438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mxa046\AppData\Local\Microsoft\Windows\Temporary Internet Files\Content.Outlook\81P3S5FW\IMG_107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81000"/>
            <a:ext cx="3451849" cy="6139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953000" y="5181599"/>
            <a:ext cx="1905000" cy="914401"/>
          </a:xfrm>
          <a:prstGeom prst="rect">
            <a:avLst/>
          </a:prstGeom>
          <a:solidFill>
            <a:srgbClr val="F2DBDB"/>
          </a:solidFill>
          <a:ln w="31750">
            <a:solidFill>
              <a:srgbClr val="C0504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lvl="1" eaLnBrk="1" hangingPunct="1">
              <a:spcAft>
                <a:spcPts val="1000"/>
              </a:spcAft>
              <a:buFont typeface="Symbol" pitchFamily="18" charset="2"/>
              <a:buChar char="·"/>
            </a:pPr>
            <a:r>
              <a:rPr lang="en-US" sz="1600" noProof="1" smtClean="0"/>
              <a:t> Verify Information</a:t>
            </a:r>
          </a:p>
          <a:p>
            <a:pPr marL="0" lvl="1" eaLnBrk="1" hangingPunct="1">
              <a:spcAft>
                <a:spcPts val="1000"/>
              </a:spcAft>
              <a:buFont typeface="Symbol" pitchFamily="18" charset="2"/>
              <a:buChar char="·"/>
            </a:pPr>
            <a:r>
              <a:rPr lang="en-US" sz="1600" noProof="1" smtClean="0"/>
              <a:t> Click </a:t>
            </a:r>
            <a:r>
              <a:rPr lang="en-US" sz="1600" b="1" noProof="1" smtClean="0"/>
              <a:t>Save</a:t>
            </a:r>
            <a:endParaRPr lang="en-US" sz="1600" noProof="1"/>
          </a:p>
        </p:txBody>
      </p:sp>
    </p:spTree>
    <p:extLst>
      <p:ext uri="{BB962C8B-B14F-4D97-AF65-F5344CB8AC3E}">
        <p14:creationId xmlns:p14="http://schemas.microsoft.com/office/powerpoint/2010/main" val="1848477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mxa046\AppData\Local\Microsoft\Windows\Temporary Internet Files\Content.Outlook\81P3S5FW\IMG_107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487" y="304800"/>
            <a:ext cx="3528049" cy="6275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204796" y="4495800"/>
            <a:ext cx="3276600" cy="838200"/>
          </a:xfrm>
          <a:prstGeom prst="rect">
            <a:avLst/>
          </a:prstGeom>
          <a:solidFill>
            <a:srgbClr val="F2DBDB"/>
          </a:solidFill>
          <a:ln w="31750">
            <a:solidFill>
              <a:srgbClr val="C0504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lvl="1" eaLnBrk="1" hangingPunct="1">
              <a:spcAft>
                <a:spcPts val="1000"/>
              </a:spcAft>
              <a:buFont typeface="Symbol" pitchFamily="18" charset="2"/>
              <a:buChar char="·"/>
            </a:pPr>
            <a:r>
              <a:rPr lang="en-US" sz="1600" noProof="1" smtClean="0"/>
              <a:t> Upon saving an expense, you will be redirected to a list of your open expenses</a:t>
            </a:r>
          </a:p>
        </p:txBody>
      </p:sp>
    </p:spTree>
    <p:extLst>
      <p:ext uri="{BB962C8B-B14F-4D97-AF65-F5344CB8AC3E}">
        <p14:creationId xmlns:p14="http://schemas.microsoft.com/office/powerpoint/2010/main" val="1916423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mxa046\AppData\Local\Microsoft\Windows\Temporary Internet Files\Content.Outlook\81P3S5FW\IMG_107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04800"/>
            <a:ext cx="3512968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204796" y="4495800"/>
            <a:ext cx="3276600" cy="685800"/>
          </a:xfrm>
          <a:prstGeom prst="rect">
            <a:avLst/>
          </a:prstGeom>
          <a:solidFill>
            <a:srgbClr val="F2DBDB"/>
          </a:solidFill>
          <a:ln w="31750">
            <a:solidFill>
              <a:srgbClr val="C0504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lvl="1" eaLnBrk="1" hangingPunct="1">
              <a:spcAft>
                <a:spcPts val="1000"/>
              </a:spcAft>
              <a:buFont typeface="Symbol" pitchFamily="18" charset="2"/>
              <a:buChar char="·"/>
            </a:pPr>
            <a:r>
              <a:rPr lang="en-US" sz="1600" noProof="1" smtClean="0"/>
              <a:t> Select the expense(s) you wish to reconcile and click </a:t>
            </a:r>
            <a:r>
              <a:rPr lang="en-US" sz="1600" b="1" noProof="1" smtClean="0"/>
              <a:t>Add to Report</a:t>
            </a:r>
            <a:endParaRPr lang="en-US" sz="1600" noProof="1" smtClean="0"/>
          </a:p>
        </p:txBody>
      </p:sp>
    </p:spTree>
    <p:extLst>
      <p:ext uri="{BB962C8B-B14F-4D97-AF65-F5344CB8AC3E}">
        <p14:creationId xmlns:p14="http://schemas.microsoft.com/office/powerpoint/2010/main" val="32378945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mxa046\AppData\Local\Microsoft\Windows\Temporary Internet Files\Content.Outlook\81P3S5FW\IMG_107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151" y="381000"/>
            <a:ext cx="3375649" cy="6004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648200" y="5251702"/>
            <a:ext cx="3276600" cy="1119735"/>
          </a:xfrm>
          <a:prstGeom prst="rect">
            <a:avLst/>
          </a:prstGeom>
          <a:solidFill>
            <a:srgbClr val="F2DBDB"/>
          </a:solidFill>
          <a:ln w="31750">
            <a:solidFill>
              <a:srgbClr val="C0504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lvl="1" eaLnBrk="1" hangingPunct="1">
              <a:spcAft>
                <a:spcPts val="1000"/>
              </a:spcAft>
              <a:buFont typeface="Symbol" pitchFamily="18" charset="2"/>
              <a:buChar char="·"/>
            </a:pPr>
            <a:r>
              <a:rPr lang="en-US" sz="1600" noProof="1" smtClean="0"/>
              <a:t> You may create a new report by clicking </a:t>
            </a:r>
            <a:r>
              <a:rPr lang="en-US" sz="1600" b="1" noProof="1" smtClean="0"/>
              <a:t>+</a:t>
            </a:r>
            <a:r>
              <a:rPr lang="en-US" sz="1600" noProof="1"/>
              <a:t> </a:t>
            </a:r>
            <a:r>
              <a:rPr lang="en-US" sz="1600" noProof="1" smtClean="0"/>
              <a:t>or you may add the expenses to an open report by selecting it from the list</a:t>
            </a:r>
          </a:p>
        </p:txBody>
      </p:sp>
    </p:spTree>
    <p:extLst>
      <p:ext uri="{BB962C8B-B14F-4D97-AF65-F5344CB8AC3E}">
        <p14:creationId xmlns:p14="http://schemas.microsoft.com/office/powerpoint/2010/main" val="31481890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97676"/>
            <a:ext cx="3429000" cy="6099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029200" y="3810001"/>
            <a:ext cx="2895600" cy="914400"/>
          </a:xfrm>
          <a:prstGeom prst="rect">
            <a:avLst/>
          </a:prstGeom>
          <a:solidFill>
            <a:srgbClr val="F2DBDB"/>
          </a:solidFill>
          <a:ln w="31750">
            <a:solidFill>
              <a:srgbClr val="C0504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lvl="1" eaLnBrk="1" hangingPunct="1">
              <a:spcAft>
                <a:spcPts val="1000"/>
              </a:spcAft>
              <a:buFont typeface="Symbol" pitchFamily="18" charset="2"/>
              <a:buChar char="·"/>
            </a:pPr>
            <a:r>
              <a:rPr lang="en-US" sz="1600" noProof="1" smtClean="0"/>
              <a:t> If you choose to create a new report, fill in the report header information and click </a:t>
            </a:r>
            <a:r>
              <a:rPr lang="en-US" sz="1600" b="1" noProof="1" smtClean="0"/>
              <a:t>Save</a:t>
            </a:r>
            <a:endParaRPr lang="en-US" sz="1600" noProof="1" smtClean="0"/>
          </a:p>
        </p:txBody>
      </p:sp>
    </p:spTree>
    <p:extLst>
      <p:ext uri="{BB962C8B-B14F-4D97-AF65-F5344CB8AC3E}">
        <p14:creationId xmlns:p14="http://schemas.microsoft.com/office/powerpoint/2010/main" val="11668006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xa046\AppData\Local\Microsoft\Windows\Temporary Internet Files\Content.Outlook\81P3S5FW\IMG_108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530" y="381000"/>
            <a:ext cx="3451849" cy="6139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85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436" y="457200"/>
            <a:ext cx="3412292" cy="6069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79832" y="2209800"/>
            <a:ext cx="2438400" cy="1219200"/>
            <a:chOff x="192024" y="304800"/>
            <a:chExt cx="2438400" cy="1219200"/>
          </a:xfrm>
        </p:grpSpPr>
        <p:sp>
          <p:nvSpPr>
            <p:cNvPr id="7" name="Text Box 2"/>
            <p:cNvSpPr txBox="1">
              <a:spLocks noChangeArrowheads="1"/>
            </p:cNvSpPr>
            <p:nvPr/>
          </p:nvSpPr>
          <p:spPr bwMode="auto">
            <a:xfrm>
              <a:off x="192024" y="304800"/>
              <a:ext cx="2438400" cy="1219200"/>
            </a:xfrm>
            <a:prstGeom prst="rect">
              <a:avLst/>
            </a:prstGeom>
            <a:solidFill>
              <a:srgbClr val="F2DBDB"/>
            </a:solidFill>
            <a:ln w="31750">
              <a:solidFill>
                <a:srgbClr val="C0504D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marL="0" lvl="1" eaLnBrk="1" hangingPunct="1">
                <a:spcAft>
                  <a:spcPts val="1000"/>
                </a:spcAft>
                <a:buFont typeface="Symbol" pitchFamily="18" charset="2"/>
                <a:buChar char="·"/>
              </a:pPr>
              <a:r>
                <a:rPr lang="en-US" sz="1600" noProof="1" smtClean="0"/>
                <a:t>Open the Concur      Mobile App </a:t>
              </a:r>
            </a:p>
            <a:p>
              <a:pPr marL="0" lvl="1" eaLnBrk="1" hangingPunct="1">
                <a:spcAft>
                  <a:spcPts val="1000"/>
                </a:spcAft>
                <a:buFont typeface="Symbol" pitchFamily="18" charset="2"/>
                <a:buChar char="·"/>
              </a:pPr>
              <a:r>
                <a:rPr lang="en-US" sz="1600" noProof="1"/>
                <a:t> </a:t>
              </a:r>
              <a:r>
                <a:rPr lang="en-US" sz="1600" noProof="1" smtClean="0"/>
                <a:t>Click on </a:t>
              </a:r>
              <a:r>
                <a:rPr lang="en-US" sz="1600" b="1" noProof="1" smtClean="0"/>
                <a:t>SSO Company Code Sign In</a:t>
              </a:r>
              <a:endParaRPr lang="en-US" sz="1600" noProof="1"/>
            </a:p>
          </p:txBody>
        </p:sp>
        <p:pic>
          <p:nvPicPr>
            <p:cNvPr id="1028" name="Picture 4" descr="cid:image002.jpg@01D0EA56.85CA7770"/>
            <p:cNvPicPr>
              <a:picLocks noChangeAspect="1" noChangeArrowheads="1"/>
            </p:cNvPicPr>
            <p:nvPr/>
          </p:nvPicPr>
          <p:blipFill>
            <a:blip r:embed="rId3" r:link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4624" y="378714"/>
              <a:ext cx="285750" cy="26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1" name="AutoShape 4"/>
          <p:cNvCxnSpPr>
            <a:cxnSpLocks noChangeShapeType="1"/>
            <a:stCxn id="7" idx="2"/>
          </p:cNvCxnSpPr>
          <p:nvPr/>
        </p:nvCxnSpPr>
        <p:spPr bwMode="auto">
          <a:xfrm>
            <a:off x="1399032" y="3429000"/>
            <a:ext cx="2231136" cy="1066800"/>
          </a:xfrm>
          <a:prstGeom prst="straightConnector1">
            <a:avLst/>
          </a:prstGeom>
          <a:noFill/>
          <a:ln w="38100">
            <a:solidFill>
              <a:srgbClr val="C0504D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42116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G_02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04800"/>
            <a:ext cx="3429000" cy="6098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781300" y="4718304"/>
            <a:ext cx="3048000" cy="381000"/>
          </a:xfrm>
          <a:prstGeom prst="rect">
            <a:avLst/>
          </a:prstGeom>
          <a:solidFill>
            <a:srgbClr val="F2DBDB"/>
          </a:solidFill>
          <a:ln w="31750">
            <a:solidFill>
              <a:srgbClr val="C0504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lvl="1" eaLnBrk="1" hangingPunct="1">
              <a:spcAft>
                <a:spcPts val="1000"/>
              </a:spcAft>
              <a:buFont typeface="Symbol" pitchFamily="18" charset="2"/>
              <a:buChar char="·"/>
            </a:pPr>
            <a:r>
              <a:rPr lang="en-US" sz="1600" noProof="1" smtClean="0"/>
              <a:t> Enter RMVDC4 and click </a:t>
            </a:r>
            <a:r>
              <a:rPr lang="en-US" sz="1600" b="1" noProof="1" smtClean="0"/>
              <a:t>Next</a:t>
            </a:r>
            <a:endParaRPr lang="en-US" sz="1600" noProof="1"/>
          </a:p>
        </p:txBody>
      </p:sp>
    </p:spTree>
    <p:extLst>
      <p:ext uri="{BB962C8B-B14F-4D97-AF65-F5344CB8AC3E}">
        <p14:creationId xmlns:p14="http://schemas.microsoft.com/office/powerpoint/2010/main" val="1443571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376238"/>
            <a:ext cx="3429000" cy="610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28600" y="3093720"/>
            <a:ext cx="3048000" cy="1066800"/>
          </a:xfrm>
          <a:prstGeom prst="rect">
            <a:avLst/>
          </a:prstGeom>
          <a:solidFill>
            <a:srgbClr val="F2DBDB"/>
          </a:solidFill>
          <a:ln w="31750">
            <a:solidFill>
              <a:srgbClr val="C0504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lvl="1" eaLnBrk="1" hangingPunct="1">
              <a:spcAft>
                <a:spcPts val="1000"/>
              </a:spcAft>
              <a:buFont typeface="Symbol" pitchFamily="18" charset="2"/>
              <a:buChar char="·"/>
            </a:pPr>
            <a:r>
              <a:rPr lang="en-US" sz="1600" noProof="1" smtClean="0"/>
              <a:t> Enter your campus key and password</a:t>
            </a:r>
          </a:p>
          <a:p>
            <a:pPr marL="0" lvl="1" eaLnBrk="1" hangingPunct="1">
              <a:spcAft>
                <a:spcPts val="1000"/>
              </a:spcAft>
              <a:buFont typeface="Symbol" pitchFamily="18" charset="2"/>
              <a:buChar char="·"/>
            </a:pPr>
            <a:r>
              <a:rPr lang="en-US" sz="1600" noProof="1" smtClean="0"/>
              <a:t> Click </a:t>
            </a:r>
            <a:r>
              <a:rPr lang="en-US" sz="1600" b="1" noProof="1" smtClean="0"/>
              <a:t>Log In</a:t>
            </a:r>
            <a:endParaRPr lang="en-US" sz="1600" noProof="1"/>
          </a:p>
        </p:txBody>
      </p:sp>
    </p:spTree>
    <p:extLst>
      <p:ext uri="{BB962C8B-B14F-4D97-AF65-F5344CB8AC3E}">
        <p14:creationId xmlns:p14="http://schemas.microsoft.com/office/powerpoint/2010/main" val="64402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oncur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41375"/>
            <a:ext cx="3352800" cy="5978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28600" y="3093720"/>
            <a:ext cx="1905000" cy="411480"/>
          </a:xfrm>
          <a:prstGeom prst="rect">
            <a:avLst/>
          </a:prstGeom>
          <a:solidFill>
            <a:srgbClr val="F2DBDB"/>
          </a:solidFill>
          <a:ln w="31750">
            <a:solidFill>
              <a:srgbClr val="C0504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lvl="1" eaLnBrk="1" hangingPunct="1">
              <a:spcAft>
                <a:spcPts val="1000"/>
              </a:spcAft>
              <a:buFont typeface="Symbol" pitchFamily="18" charset="2"/>
              <a:buChar char="·"/>
            </a:pPr>
            <a:r>
              <a:rPr lang="en-US" sz="1600" noProof="1" smtClean="0"/>
              <a:t> Click </a:t>
            </a:r>
            <a:r>
              <a:rPr lang="en-US" sz="1600" b="1" noProof="1" smtClean="0"/>
              <a:t>+ Expense</a:t>
            </a:r>
            <a:endParaRPr lang="en-US" sz="1600" noProof="1"/>
          </a:p>
        </p:txBody>
      </p:sp>
      <p:cxnSp>
        <p:nvCxnSpPr>
          <p:cNvPr id="6" name="AutoShape 4"/>
          <p:cNvCxnSpPr>
            <a:cxnSpLocks noChangeShapeType="1"/>
            <a:stCxn id="5" idx="2"/>
          </p:cNvCxnSpPr>
          <p:nvPr/>
        </p:nvCxnSpPr>
        <p:spPr bwMode="auto">
          <a:xfrm>
            <a:off x="1181100" y="3505200"/>
            <a:ext cx="3314700" cy="2209800"/>
          </a:xfrm>
          <a:prstGeom prst="straightConnector1">
            <a:avLst/>
          </a:prstGeom>
          <a:noFill/>
          <a:ln w="38100">
            <a:solidFill>
              <a:srgbClr val="C0504D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03761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28600" y="3093720"/>
            <a:ext cx="1981200" cy="411480"/>
          </a:xfrm>
          <a:prstGeom prst="rect">
            <a:avLst/>
          </a:prstGeom>
          <a:solidFill>
            <a:srgbClr val="F2DBDB"/>
          </a:solidFill>
          <a:ln w="31750">
            <a:solidFill>
              <a:srgbClr val="C0504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lvl="1" eaLnBrk="1" hangingPunct="1">
              <a:spcAft>
                <a:spcPts val="1000"/>
              </a:spcAft>
              <a:buFont typeface="Symbol" pitchFamily="18" charset="2"/>
              <a:buChar char="·"/>
            </a:pPr>
            <a:r>
              <a:rPr lang="en-US" sz="1600" noProof="1" smtClean="0"/>
              <a:t> Click </a:t>
            </a:r>
            <a:r>
              <a:rPr lang="en-US" sz="1600" b="1" noProof="1" smtClean="0"/>
              <a:t>Add Receipt</a:t>
            </a:r>
            <a:endParaRPr lang="en-US" sz="1600" noProof="1"/>
          </a:p>
        </p:txBody>
      </p:sp>
      <p:pic>
        <p:nvPicPr>
          <p:cNvPr id="6" name="Picture 2" descr="C:\Users\mxa046\AppData\Local\Microsoft\Windows\Temporary Internet Files\Content.Outlook\81P3S5FW\IMG_107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762000"/>
            <a:ext cx="3041717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AutoShape 4"/>
          <p:cNvCxnSpPr>
            <a:cxnSpLocks noChangeShapeType="1"/>
            <a:stCxn id="5" idx="0"/>
          </p:cNvCxnSpPr>
          <p:nvPr/>
        </p:nvCxnSpPr>
        <p:spPr bwMode="auto">
          <a:xfrm flipV="1">
            <a:off x="1219200" y="1905000"/>
            <a:ext cx="1619250" cy="1188720"/>
          </a:xfrm>
          <a:prstGeom prst="straightConnector1">
            <a:avLst/>
          </a:prstGeom>
          <a:noFill/>
          <a:ln w="38100">
            <a:solidFill>
              <a:srgbClr val="C0504D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498893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oncur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57200"/>
            <a:ext cx="3429000" cy="6104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552700" y="1600200"/>
            <a:ext cx="3048000" cy="914400"/>
          </a:xfrm>
          <a:prstGeom prst="rect">
            <a:avLst/>
          </a:prstGeom>
          <a:solidFill>
            <a:srgbClr val="F2DBDB"/>
          </a:solidFill>
          <a:ln w="31750">
            <a:solidFill>
              <a:srgbClr val="C0504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lvl="1" eaLnBrk="1" hangingPunct="1">
              <a:spcAft>
                <a:spcPts val="1000"/>
              </a:spcAft>
              <a:buFont typeface="Symbol" pitchFamily="18" charset="2"/>
              <a:buChar char="·"/>
            </a:pPr>
            <a:r>
              <a:rPr lang="en-US" sz="1600" noProof="1" smtClean="0"/>
              <a:t> Click </a:t>
            </a:r>
            <a:r>
              <a:rPr lang="en-US" sz="1600" b="1" noProof="1" smtClean="0"/>
              <a:t>Attach via Camera </a:t>
            </a:r>
            <a:r>
              <a:rPr lang="en-US" sz="1600" noProof="1" smtClean="0"/>
              <a:t>(or </a:t>
            </a:r>
            <a:r>
              <a:rPr lang="en-US" sz="1600" b="1" noProof="1" smtClean="0"/>
              <a:t>Attach via Photo Album </a:t>
            </a:r>
            <a:r>
              <a:rPr lang="en-US" sz="1600" noProof="1" smtClean="0"/>
              <a:t>if you previously saved a receipt image)</a:t>
            </a:r>
            <a:endParaRPr lang="en-US" sz="1600" noProof="1"/>
          </a:p>
        </p:txBody>
      </p:sp>
    </p:spTree>
    <p:extLst>
      <p:ext uri="{BB962C8B-B14F-4D97-AF65-F5344CB8AC3E}">
        <p14:creationId xmlns:p14="http://schemas.microsoft.com/office/powerpoint/2010/main" val="1494287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mxa046\AppData\Local\Microsoft\Windows\Temporary Internet Files\Content.Outlook\81P3S5FW\IMG_107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295" y="304800"/>
            <a:ext cx="3451849" cy="6139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52400" y="1219200"/>
            <a:ext cx="3048000" cy="1478280"/>
          </a:xfrm>
          <a:prstGeom prst="rect">
            <a:avLst/>
          </a:prstGeom>
          <a:solidFill>
            <a:srgbClr val="F2DBDB"/>
          </a:solidFill>
          <a:ln w="31750">
            <a:solidFill>
              <a:srgbClr val="C0504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lvl="1" eaLnBrk="1" hangingPunct="1">
              <a:spcAft>
                <a:spcPts val="1000"/>
              </a:spcAft>
              <a:buFont typeface="Symbol" pitchFamily="18" charset="2"/>
              <a:buChar char="·"/>
            </a:pPr>
            <a:r>
              <a:rPr lang="en-US" sz="1600" noProof="1" smtClean="0"/>
              <a:t> Hover over receipt image, being sure that vendor name, date, amount and any other pertinent details are in frame and in focus</a:t>
            </a:r>
          </a:p>
          <a:p>
            <a:pPr marL="0" lvl="1" eaLnBrk="1" hangingPunct="1">
              <a:spcAft>
                <a:spcPts val="1000"/>
              </a:spcAft>
              <a:buFont typeface="Symbol" pitchFamily="18" charset="2"/>
              <a:buChar char="·"/>
            </a:pPr>
            <a:r>
              <a:rPr lang="en-US" sz="1600" noProof="1" smtClean="0"/>
              <a:t> Click </a:t>
            </a:r>
            <a:r>
              <a:rPr lang="en-US" sz="1600" b="1" noProof="1" smtClean="0"/>
              <a:t>Done</a:t>
            </a:r>
            <a:endParaRPr lang="en-US" sz="1600" noProof="1"/>
          </a:p>
        </p:txBody>
      </p:sp>
    </p:spTree>
    <p:extLst>
      <p:ext uri="{BB962C8B-B14F-4D97-AF65-F5344CB8AC3E}">
        <p14:creationId xmlns:p14="http://schemas.microsoft.com/office/powerpoint/2010/main" val="637035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mxa046\AppData\Local\Microsoft\Windows\Temporary Internet Files\Content.Outlook\81P3S5FW\IMG_107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150" y="533400"/>
            <a:ext cx="3298763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029200" y="4465320"/>
            <a:ext cx="3657600" cy="1935480"/>
          </a:xfrm>
          <a:prstGeom prst="rect">
            <a:avLst/>
          </a:prstGeom>
          <a:solidFill>
            <a:srgbClr val="F2DBDB"/>
          </a:solidFill>
          <a:ln w="31750">
            <a:solidFill>
              <a:srgbClr val="C0504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lvl="1" eaLnBrk="1" hangingPunct="1">
              <a:spcAft>
                <a:spcPts val="1000"/>
              </a:spcAft>
              <a:buFont typeface="Symbol" pitchFamily="18" charset="2"/>
              <a:buChar char="·"/>
            </a:pPr>
            <a:r>
              <a:rPr lang="en-US" sz="1600" noProof="1" smtClean="0"/>
              <a:t> Select the appropriate expense type</a:t>
            </a:r>
          </a:p>
          <a:p>
            <a:pPr marL="0" lvl="1" eaLnBrk="1" hangingPunct="1">
              <a:spcAft>
                <a:spcPts val="1000"/>
              </a:spcAft>
              <a:buFont typeface="Symbol" pitchFamily="18" charset="2"/>
              <a:buChar char="·"/>
            </a:pPr>
            <a:r>
              <a:rPr lang="en-US" sz="1600" noProof="1" smtClean="0"/>
              <a:t> Enter the amount of the expense</a:t>
            </a:r>
          </a:p>
          <a:p>
            <a:pPr marL="0" lvl="1" eaLnBrk="1" hangingPunct="1">
              <a:spcAft>
                <a:spcPts val="1000"/>
              </a:spcAft>
              <a:buFont typeface="Symbol" pitchFamily="18" charset="2"/>
              <a:buChar char="·"/>
            </a:pPr>
            <a:r>
              <a:rPr lang="en-US" sz="1600" noProof="1" smtClean="0"/>
              <a:t> The date will default to the date of use.  If you are entering an expense that was previously incurred, please enter the correct date</a:t>
            </a:r>
          </a:p>
          <a:p>
            <a:pPr marL="0" lvl="1" eaLnBrk="1" hangingPunct="1">
              <a:spcAft>
                <a:spcPts val="1000"/>
              </a:spcAft>
              <a:buFont typeface="Symbol" pitchFamily="18" charset="2"/>
              <a:buChar char="·"/>
            </a:pPr>
            <a:endParaRPr lang="en-US" sz="1600" noProof="1"/>
          </a:p>
        </p:txBody>
      </p:sp>
    </p:spTree>
    <p:extLst>
      <p:ext uri="{BB962C8B-B14F-4D97-AF65-F5344CB8AC3E}">
        <p14:creationId xmlns:p14="http://schemas.microsoft.com/office/powerpoint/2010/main" val="10600129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4261</TotalTime>
  <Words>217</Words>
  <Application>Microsoft Office PowerPoint</Application>
  <PresentationFormat>On-screen Show (4:3)</PresentationFormat>
  <Paragraphs>21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Concur Travel and Expense Management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Thomas Jefferson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Concur Travel and Expense Management</dc:title>
  <dc:creator>Michael Accordino</dc:creator>
  <cp:lastModifiedBy>Michael Accordino</cp:lastModifiedBy>
  <cp:revision>17</cp:revision>
  <dcterms:created xsi:type="dcterms:W3CDTF">2016-03-04T18:00:22Z</dcterms:created>
  <dcterms:modified xsi:type="dcterms:W3CDTF">2016-04-19T20:41:23Z</dcterms:modified>
</cp:coreProperties>
</file>